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2_2A24C6F7.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660" r:id="rId2"/>
  </p:sldMasterIdLst>
  <p:notesMasterIdLst>
    <p:notesMasterId r:id="rId48"/>
  </p:notesMasterIdLst>
  <p:sldIdLst>
    <p:sldId id="257" r:id="rId3"/>
    <p:sldId id="297" r:id="rId4"/>
    <p:sldId id="296" r:id="rId5"/>
    <p:sldId id="295" r:id="rId6"/>
    <p:sldId id="306" r:id="rId7"/>
    <p:sldId id="292" r:id="rId8"/>
    <p:sldId id="291" r:id="rId9"/>
    <p:sldId id="305" r:id="rId10"/>
    <p:sldId id="270" r:id="rId11"/>
    <p:sldId id="310" r:id="rId12"/>
    <p:sldId id="289" r:id="rId13"/>
    <p:sldId id="288" r:id="rId14"/>
    <p:sldId id="287" r:id="rId15"/>
    <p:sldId id="300" r:id="rId16"/>
    <p:sldId id="286" r:id="rId17"/>
    <p:sldId id="285" r:id="rId18"/>
    <p:sldId id="304" r:id="rId19"/>
    <p:sldId id="284" r:id="rId20"/>
    <p:sldId id="283" r:id="rId21"/>
    <p:sldId id="282" r:id="rId22"/>
    <p:sldId id="281" r:id="rId23"/>
    <p:sldId id="280" r:id="rId24"/>
    <p:sldId id="279" r:id="rId25"/>
    <p:sldId id="278" r:id="rId26"/>
    <p:sldId id="303" r:id="rId27"/>
    <p:sldId id="277" r:id="rId28"/>
    <p:sldId id="276" r:id="rId29"/>
    <p:sldId id="275" r:id="rId30"/>
    <p:sldId id="274" r:id="rId31"/>
    <p:sldId id="273" r:id="rId32"/>
    <p:sldId id="272" r:id="rId33"/>
    <p:sldId id="271" r:id="rId34"/>
    <p:sldId id="269" r:id="rId35"/>
    <p:sldId id="268" r:id="rId36"/>
    <p:sldId id="267" r:id="rId37"/>
    <p:sldId id="266" r:id="rId38"/>
    <p:sldId id="265" r:id="rId39"/>
    <p:sldId id="264" r:id="rId40"/>
    <p:sldId id="311" r:id="rId41"/>
    <p:sldId id="263" r:id="rId42"/>
    <p:sldId id="262" r:id="rId43"/>
    <p:sldId id="261" r:id="rId44"/>
    <p:sldId id="259" r:id="rId45"/>
    <p:sldId id="301" r:id="rId46"/>
    <p:sldId id="30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33501A-80ED-7BE7-9382-5DC5BD90F000}" name="Kevin Lorch" initials="KL" userId="c87f5fddf6101cb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8F3BE8-8DE4-4EE2-8E97-873E84EFDFDF}" v="5" dt="2023-04-17T14:24:01.245"/>
    <p1510:client id="{27B05917-76CA-4B7A-9201-03D9ED37CB42}" v="73" dt="2023-04-17T21:44:45.749"/>
    <p1510:client id="{43770173-D73D-49D6-AA81-B72B796901D9}" v="76" dt="2023-04-24T02:39:35.664"/>
    <p1510:client id="{6AE021A5-4F91-40C3-8EB9-5E0D9CC092EE}" v="877" dt="2023-04-17T21:20:15.813"/>
    <p1510:client id="{6BB3F673-7122-4781-933D-2E571F3038CA}" v="1154" dt="2023-04-17T20:40:48.807"/>
    <p1510:client id="{792B5662-FBEF-48D3-AEB9-A4D3936547B8}" v="1" dt="2023-04-18T00:08:18.856"/>
    <p1510:client id="{7E01AD0D-C3C4-4EA6-9E7B-F241D01EBCD0}" v="5" dt="2023-04-17T14:28:01.790"/>
    <p1510:client id="{9EDACB1C-48CD-724C-96BA-C32A83EF4F2D}" v="1021" dt="2023-04-17T21:09:23.772"/>
    <p1510:client id="{BB9E71E1-47D5-42B9-A233-5B0D1D964CF2}" v="217" dt="2023-04-17T20:04:02.083"/>
    <p1510:client id="{DD9E90A8-8FE9-4376-B399-913E381F754D}" v="28" dt="2023-04-17T20:57:00.080"/>
    <p1510:client id="{F9934F47-A516-4136-A49A-BDBE8753E915}" v="16" dt="2023-04-23T18:41:43.4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omments/modernComment_112_2A24C6F7.xml><?xml version="1.0" encoding="utf-8"?>
<p188:cmLst xmlns:a="http://schemas.openxmlformats.org/drawingml/2006/main" xmlns:r="http://schemas.openxmlformats.org/officeDocument/2006/relationships" xmlns:p188="http://schemas.microsoft.com/office/powerpoint/2018/8/main">
  <p188:cm id="{623A2274-FF64-4BDA-B4E3-F04B114110CD}" authorId="{F833501A-80ED-7BE7-9382-5DC5BD90F000}" created="2023-02-17T21:28:04.483">
    <ac:deMkLst xmlns:ac="http://schemas.microsoft.com/office/drawing/2013/main/command">
      <pc:docMk xmlns:pc="http://schemas.microsoft.com/office/powerpoint/2013/main/command"/>
      <pc:sldMk xmlns:pc="http://schemas.microsoft.com/office/powerpoint/2013/main/command" cId="3125093171" sldId="268"/>
      <ac:picMk id="96" creationId="{539554F3-2994-9D2C-2347-59D25349ED55}"/>
    </ac:deMkLst>
    <p188:txBody>
      <a:bodyPr/>
      <a:lstStyle/>
      <a:p>
        <a:r>
          <a:rPr lang="en-US"/>
          <a:t>Weird issues when I tried saving a new version with corrected text colors for the display. Let me know if you'd prefer the transparent version with only white text. This is currently just a screenshot of the design with the right text colors on the OLED.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758E05-B9DD-4305-B114-BD4BEEE79CD4}" type="doc">
      <dgm:prSet loTypeId="urn:microsoft.com/office/officeart/2016/7/layout/VerticalSolidActionList" loCatId="List" qsTypeId="urn:microsoft.com/office/officeart/2005/8/quickstyle/simple1" qsCatId="simple" csTypeId="urn:microsoft.com/office/officeart/2005/8/colors/accent1_2" csCatId="accent1" phldr="1"/>
      <dgm:spPr/>
      <dgm:t>
        <a:bodyPr/>
        <a:lstStyle/>
        <a:p>
          <a:endParaRPr lang="en-US"/>
        </a:p>
      </dgm:t>
    </dgm:pt>
    <dgm:pt modelId="{2DDA09C9-BCF1-4DDB-9E2F-E26A0D4A99F8}">
      <dgm:prSet/>
      <dgm:spPr/>
      <dgm:t>
        <a:bodyPr/>
        <a:lstStyle/>
        <a:p>
          <a:r>
            <a:rPr lang="en-US"/>
            <a:t>Create</a:t>
          </a:r>
        </a:p>
      </dgm:t>
    </dgm:pt>
    <dgm:pt modelId="{B56CB7CC-A5C8-4E5A-A79D-069BB8E79385}" type="parTrans" cxnId="{390BDACE-A441-42E1-9347-551CCB5AC346}">
      <dgm:prSet/>
      <dgm:spPr/>
      <dgm:t>
        <a:bodyPr/>
        <a:lstStyle/>
        <a:p>
          <a:endParaRPr lang="en-US"/>
        </a:p>
      </dgm:t>
    </dgm:pt>
    <dgm:pt modelId="{B9492580-7C2F-4943-A468-5A772523BE1F}" type="sibTrans" cxnId="{390BDACE-A441-42E1-9347-551CCB5AC346}">
      <dgm:prSet/>
      <dgm:spPr/>
      <dgm:t>
        <a:bodyPr/>
        <a:lstStyle/>
        <a:p>
          <a:endParaRPr lang="en-US"/>
        </a:p>
      </dgm:t>
    </dgm:pt>
    <dgm:pt modelId="{6A80A5CA-58CB-4AF4-B89F-0CDFEAE8AB0E}">
      <dgm:prSet/>
      <dgm:spPr/>
      <dgm:t>
        <a:bodyPr/>
        <a:lstStyle/>
        <a:p>
          <a:r>
            <a:rPr lang="en-US"/>
            <a:t>Create a webapp that displays sensor data and details.</a:t>
          </a:r>
        </a:p>
      </dgm:t>
    </dgm:pt>
    <dgm:pt modelId="{61458568-6E01-435F-A094-AD60A9D709E4}" type="parTrans" cxnId="{941249DA-7F55-4978-B5EF-80E57CAA8E45}">
      <dgm:prSet/>
      <dgm:spPr/>
      <dgm:t>
        <a:bodyPr/>
        <a:lstStyle/>
        <a:p>
          <a:endParaRPr lang="en-US"/>
        </a:p>
      </dgm:t>
    </dgm:pt>
    <dgm:pt modelId="{13B2ADA4-527A-4541-AD82-4B56B55ED75B}" type="sibTrans" cxnId="{941249DA-7F55-4978-B5EF-80E57CAA8E45}">
      <dgm:prSet/>
      <dgm:spPr/>
      <dgm:t>
        <a:bodyPr/>
        <a:lstStyle/>
        <a:p>
          <a:endParaRPr lang="en-US"/>
        </a:p>
      </dgm:t>
    </dgm:pt>
    <dgm:pt modelId="{89264911-56EA-4102-B44D-8F7CA7EE400A}">
      <dgm:prSet custT="1"/>
      <dgm:spPr/>
      <dgm:t>
        <a:bodyPr/>
        <a:lstStyle/>
        <a:p>
          <a:r>
            <a:rPr lang="en-US" sz="1300"/>
            <a:t>Concatenate</a:t>
          </a:r>
        </a:p>
      </dgm:t>
    </dgm:pt>
    <dgm:pt modelId="{E0945EB8-D1B7-472F-B4E0-6BB803D212DA}" type="parTrans" cxnId="{34A77FC4-DF28-4DD3-A450-92001DE25FCE}">
      <dgm:prSet/>
      <dgm:spPr/>
      <dgm:t>
        <a:bodyPr/>
        <a:lstStyle/>
        <a:p>
          <a:endParaRPr lang="en-US"/>
        </a:p>
      </dgm:t>
    </dgm:pt>
    <dgm:pt modelId="{36CEE741-9DA6-4010-8DAA-C6AF176100D5}" type="sibTrans" cxnId="{34A77FC4-DF28-4DD3-A450-92001DE25FCE}">
      <dgm:prSet/>
      <dgm:spPr/>
      <dgm:t>
        <a:bodyPr/>
        <a:lstStyle/>
        <a:p>
          <a:endParaRPr lang="en-US"/>
        </a:p>
      </dgm:t>
    </dgm:pt>
    <dgm:pt modelId="{D1228EB7-67D0-4232-B162-072521D019FD}">
      <dgm:prSet/>
      <dgm:spPr/>
      <dgm:t>
        <a:bodyPr/>
        <a:lstStyle/>
        <a:p>
          <a:r>
            <a:rPr lang="en-US"/>
            <a:t>Concatenate Wi-Fi communication between the webapp and SMART Garden Dynamically Database (SGDD) to provide different sustainment operations.</a:t>
          </a:r>
        </a:p>
      </dgm:t>
    </dgm:pt>
    <dgm:pt modelId="{290C5744-38A4-47DF-9CCD-0BBB751D4F86}" type="parTrans" cxnId="{9DCEF43D-A7B2-47AA-A77D-77852D3C0D5C}">
      <dgm:prSet/>
      <dgm:spPr/>
      <dgm:t>
        <a:bodyPr/>
        <a:lstStyle/>
        <a:p>
          <a:endParaRPr lang="en-US"/>
        </a:p>
      </dgm:t>
    </dgm:pt>
    <dgm:pt modelId="{BC6E60AF-AAFD-4553-8145-AE05DC7F6366}" type="sibTrans" cxnId="{9DCEF43D-A7B2-47AA-A77D-77852D3C0D5C}">
      <dgm:prSet/>
      <dgm:spPr/>
      <dgm:t>
        <a:bodyPr/>
        <a:lstStyle/>
        <a:p>
          <a:endParaRPr lang="en-US"/>
        </a:p>
      </dgm:t>
    </dgm:pt>
    <dgm:pt modelId="{513FAC7E-6A52-4A35-84BF-4B09AE8557B9}">
      <dgm:prSet/>
      <dgm:spPr/>
      <dgm:t>
        <a:bodyPr/>
        <a:lstStyle/>
        <a:p>
          <a:r>
            <a:rPr lang="en-US"/>
            <a:t>Maintain</a:t>
          </a:r>
        </a:p>
      </dgm:t>
    </dgm:pt>
    <dgm:pt modelId="{7C0A29D1-64BC-4C39-9B0A-A887048E3E33}" type="parTrans" cxnId="{EF67F658-1B58-468B-9D38-020170FEF4F0}">
      <dgm:prSet/>
      <dgm:spPr/>
      <dgm:t>
        <a:bodyPr/>
        <a:lstStyle/>
        <a:p>
          <a:endParaRPr lang="en-US"/>
        </a:p>
      </dgm:t>
    </dgm:pt>
    <dgm:pt modelId="{A735865E-CC50-463A-874D-8B3742E7251E}" type="sibTrans" cxnId="{EF67F658-1B58-468B-9D38-020170FEF4F0}">
      <dgm:prSet/>
      <dgm:spPr/>
      <dgm:t>
        <a:bodyPr/>
        <a:lstStyle/>
        <a:p>
          <a:endParaRPr lang="en-US"/>
        </a:p>
      </dgm:t>
    </dgm:pt>
    <dgm:pt modelId="{65824CCF-B065-4944-A079-C2243FCE2371}">
      <dgm:prSet/>
      <dgm:spPr/>
      <dgm:t>
        <a:bodyPr/>
        <a:lstStyle/>
        <a:p>
          <a:r>
            <a:rPr lang="en-US"/>
            <a:t>Maintain system and plant integrity through the end of its life </a:t>
          </a:r>
        </a:p>
      </dgm:t>
    </dgm:pt>
    <dgm:pt modelId="{275E7423-C274-4C39-8B65-72BC91589698}" type="parTrans" cxnId="{E07BE369-BC1C-49EC-A602-894F18069971}">
      <dgm:prSet/>
      <dgm:spPr/>
      <dgm:t>
        <a:bodyPr/>
        <a:lstStyle/>
        <a:p>
          <a:endParaRPr lang="en-US"/>
        </a:p>
      </dgm:t>
    </dgm:pt>
    <dgm:pt modelId="{911A7A5D-1D61-4C99-AAAA-356134625358}" type="sibTrans" cxnId="{E07BE369-BC1C-49EC-A602-894F18069971}">
      <dgm:prSet/>
      <dgm:spPr/>
      <dgm:t>
        <a:bodyPr/>
        <a:lstStyle/>
        <a:p>
          <a:endParaRPr lang="en-US"/>
        </a:p>
      </dgm:t>
    </dgm:pt>
    <dgm:pt modelId="{887CA4E4-515B-47DF-BD03-FE22BAB2D75E}">
      <dgm:prSet/>
      <dgm:spPr/>
      <dgm:t>
        <a:bodyPr/>
        <a:lstStyle/>
        <a:p>
          <a:r>
            <a:rPr lang="en-US"/>
            <a:t>Sustain</a:t>
          </a:r>
        </a:p>
      </dgm:t>
    </dgm:pt>
    <dgm:pt modelId="{F6812ABE-A269-4185-8300-E4A2D2B99A62}" type="parTrans" cxnId="{B81469F7-1B9C-4D37-8B8E-9F785D5D33B0}">
      <dgm:prSet/>
      <dgm:spPr/>
      <dgm:t>
        <a:bodyPr/>
        <a:lstStyle/>
        <a:p>
          <a:endParaRPr lang="en-US"/>
        </a:p>
      </dgm:t>
    </dgm:pt>
    <dgm:pt modelId="{FE439A3E-B94F-45E8-BA8C-3CE4DF226E67}" type="sibTrans" cxnId="{B81469F7-1B9C-4D37-8B8E-9F785D5D33B0}">
      <dgm:prSet/>
      <dgm:spPr/>
      <dgm:t>
        <a:bodyPr/>
        <a:lstStyle/>
        <a:p>
          <a:endParaRPr lang="en-US"/>
        </a:p>
      </dgm:t>
    </dgm:pt>
    <dgm:pt modelId="{3687AF5E-30F0-4AD9-87D0-8CC5FF8A61DF}">
      <dgm:prSet/>
      <dgm:spPr/>
      <dgm:t>
        <a:bodyPr/>
        <a:lstStyle/>
        <a:p>
          <a:r>
            <a:rPr lang="en-US"/>
            <a:t>Sustain water and nutrient requirements on common household plants.</a:t>
          </a:r>
        </a:p>
      </dgm:t>
    </dgm:pt>
    <dgm:pt modelId="{1C211FE7-29BF-496C-81E6-942F4F01884D}" type="parTrans" cxnId="{875264D3-4EF7-499A-9BF4-9C0CD3DA142F}">
      <dgm:prSet/>
      <dgm:spPr/>
      <dgm:t>
        <a:bodyPr/>
        <a:lstStyle/>
        <a:p>
          <a:endParaRPr lang="en-US"/>
        </a:p>
      </dgm:t>
    </dgm:pt>
    <dgm:pt modelId="{A8F8144B-BB5A-433A-BF29-584789F79763}" type="sibTrans" cxnId="{875264D3-4EF7-499A-9BF4-9C0CD3DA142F}">
      <dgm:prSet/>
      <dgm:spPr/>
      <dgm:t>
        <a:bodyPr/>
        <a:lstStyle/>
        <a:p>
          <a:endParaRPr lang="en-US"/>
        </a:p>
      </dgm:t>
    </dgm:pt>
    <dgm:pt modelId="{AF205D24-CBC1-AA45-9DD5-43BBD971EA8F}" type="pres">
      <dgm:prSet presAssocID="{53758E05-B9DD-4305-B114-BD4BEEE79CD4}" presName="Name0" presStyleCnt="0">
        <dgm:presLayoutVars>
          <dgm:dir/>
          <dgm:animLvl val="lvl"/>
          <dgm:resizeHandles val="exact"/>
        </dgm:presLayoutVars>
      </dgm:prSet>
      <dgm:spPr/>
    </dgm:pt>
    <dgm:pt modelId="{4DFEC271-1835-7748-BD20-6BA33CC61157}" type="pres">
      <dgm:prSet presAssocID="{2DDA09C9-BCF1-4DDB-9E2F-E26A0D4A99F8}" presName="linNode" presStyleCnt="0"/>
      <dgm:spPr/>
    </dgm:pt>
    <dgm:pt modelId="{F68612B2-D192-BD47-9987-E5448F982CF6}" type="pres">
      <dgm:prSet presAssocID="{2DDA09C9-BCF1-4DDB-9E2F-E26A0D4A99F8}" presName="parentText" presStyleLbl="alignNode1" presStyleIdx="0" presStyleCnt="4">
        <dgm:presLayoutVars>
          <dgm:chMax val="1"/>
          <dgm:bulletEnabled/>
        </dgm:presLayoutVars>
      </dgm:prSet>
      <dgm:spPr/>
    </dgm:pt>
    <dgm:pt modelId="{78B0BF9D-52AB-D148-9AF2-487768EF6D71}" type="pres">
      <dgm:prSet presAssocID="{2DDA09C9-BCF1-4DDB-9E2F-E26A0D4A99F8}" presName="descendantText" presStyleLbl="alignAccFollowNode1" presStyleIdx="0" presStyleCnt="4">
        <dgm:presLayoutVars>
          <dgm:bulletEnabled/>
        </dgm:presLayoutVars>
      </dgm:prSet>
      <dgm:spPr/>
    </dgm:pt>
    <dgm:pt modelId="{EA925B5B-4DA6-6C4E-841C-243009D86C02}" type="pres">
      <dgm:prSet presAssocID="{B9492580-7C2F-4943-A468-5A772523BE1F}" presName="sp" presStyleCnt="0"/>
      <dgm:spPr/>
    </dgm:pt>
    <dgm:pt modelId="{DAC5D401-18A6-E54A-8DA7-A57F9BF7A1AD}" type="pres">
      <dgm:prSet presAssocID="{89264911-56EA-4102-B44D-8F7CA7EE400A}" presName="linNode" presStyleCnt="0"/>
      <dgm:spPr/>
    </dgm:pt>
    <dgm:pt modelId="{61D77BAB-9046-1345-A570-A3A9A9A1EE9E}" type="pres">
      <dgm:prSet presAssocID="{89264911-56EA-4102-B44D-8F7CA7EE400A}" presName="parentText" presStyleLbl="alignNode1" presStyleIdx="1" presStyleCnt="4">
        <dgm:presLayoutVars>
          <dgm:chMax val="1"/>
          <dgm:bulletEnabled/>
        </dgm:presLayoutVars>
      </dgm:prSet>
      <dgm:spPr/>
    </dgm:pt>
    <dgm:pt modelId="{413074F4-5B85-8F4E-BCB4-BAFB126F8F94}" type="pres">
      <dgm:prSet presAssocID="{89264911-56EA-4102-B44D-8F7CA7EE400A}" presName="descendantText" presStyleLbl="alignAccFollowNode1" presStyleIdx="1" presStyleCnt="4">
        <dgm:presLayoutVars>
          <dgm:bulletEnabled/>
        </dgm:presLayoutVars>
      </dgm:prSet>
      <dgm:spPr/>
    </dgm:pt>
    <dgm:pt modelId="{B868A3C2-3DF8-1345-802E-0E96A9CE4794}" type="pres">
      <dgm:prSet presAssocID="{36CEE741-9DA6-4010-8DAA-C6AF176100D5}" presName="sp" presStyleCnt="0"/>
      <dgm:spPr/>
    </dgm:pt>
    <dgm:pt modelId="{288DC1BD-2E59-824B-8BE2-97CDBA839B2D}" type="pres">
      <dgm:prSet presAssocID="{513FAC7E-6A52-4A35-84BF-4B09AE8557B9}" presName="linNode" presStyleCnt="0"/>
      <dgm:spPr/>
    </dgm:pt>
    <dgm:pt modelId="{5B815223-E148-4C4F-A290-08CA7940A9F6}" type="pres">
      <dgm:prSet presAssocID="{513FAC7E-6A52-4A35-84BF-4B09AE8557B9}" presName="parentText" presStyleLbl="alignNode1" presStyleIdx="2" presStyleCnt="4">
        <dgm:presLayoutVars>
          <dgm:chMax val="1"/>
          <dgm:bulletEnabled/>
        </dgm:presLayoutVars>
      </dgm:prSet>
      <dgm:spPr/>
    </dgm:pt>
    <dgm:pt modelId="{5DB12761-28D1-324C-8347-EC119FF10260}" type="pres">
      <dgm:prSet presAssocID="{513FAC7E-6A52-4A35-84BF-4B09AE8557B9}" presName="descendantText" presStyleLbl="alignAccFollowNode1" presStyleIdx="2" presStyleCnt="4">
        <dgm:presLayoutVars>
          <dgm:bulletEnabled/>
        </dgm:presLayoutVars>
      </dgm:prSet>
      <dgm:spPr/>
    </dgm:pt>
    <dgm:pt modelId="{BCDC06AE-DB18-0F48-99D3-781B434650BD}" type="pres">
      <dgm:prSet presAssocID="{A735865E-CC50-463A-874D-8B3742E7251E}" presName="sp" presStyleCnt="0"/>
      <dgm:spPr/>
    </dgm:pt>
    <dgm:pt modelId="{5F161305-008A-6A4F-8FD7-5AC0B3C7E18B}" type="pres">
      <dgm:prSet presAssocID="{887CA4E4-515B-47DF-BD03-FE22BAB2D75E}" presName="linNode" presStyleCnt="0"/>
      <dgm:spPr/>
    </dgm:pt>
    <dgm:pt modelId="{CBA17A6F-ACD9-E947-942E-035F249BDB49}" type="pres">
      <dgm:prSet presAssocID="{887CA4E4-515B-47DF-BD03-FE22BAB2D75E}" presName="parentText" presStyleLbl="alignNode1" presStyleIdx="3" presStyleCnt="4">
        <dgm:presLayoutVars>
          <dgm:chMax val="1"/>
          <dgm:bulletEnabled/>
        </dgm:presLayoutVars>
      </dgm:prSet>
      <dgm:spPr/>
    </dgm:pt>
    <dgm:pt modelId="{A54C7B7D-037E-644B-844F-995DCEC4A3AA}" type="pres">
      <dgm:prSet presAssocID="{887CA4E4-515B-47DF-BD03-FE22BAB2D75E}" presName="descendantText" presStyleLbl="alignAccFollowNode1" presStyleIdx="3" presStyleCnt="4">
        <dgm:presLayoutVars>
          <dgm:bulletEnabled/>
        </dgm:presLayoutVars>
      </dgm:prSet>
      <dgm:spPr/>
    </dgm:pt>
  </dgm:ptLst>
  <dgm:cxnLst>
    <dgm:cxn modelId="{6564760D-A688-AF45-96A5-BEE283B83C53}" type="presOf" srcId="{887CA4E4-515B-47DF-BD03-FE22BAB2D75E}" destId="{CBA17A6F-ACD9-E947-942E-035F249BDB49}" srcOrd="0" destOrd="0" presId="urn:microsoft.com/office/officeart/2016/7/layout/VerticalSolidActionList"/>
    <dgm:cxn modelId="{7AE2AE0E-BDF0-9549-8196-DC6481B48884}" type="presOf" srcId="{65824CCF-B065-4944-A079-C2243FCE2371}" destId="{5DB12761-28D1-324C-8347-EC119FF10260}" srcOrd="0" destOrd="0" presId="urn:microsoft.com/office/officeart/2016/7/layout/VerticalSolidActionList"/>
    <dgm:cxn modelId="{56CB4B3C-9E9F-8344-A1E9-58E2251711E0}" type="presOf" srcId="{6A80A5CA-58CB-4AF4-B89F-0CDFEAE8AB0E}" destId="{78B0BF9D-52AB-D148-9AF2-487768EF6D71}" srcOrd="0" destOrd="0" presId="urn:microsoft.com/office/officeart/2016/7/layout/VerticalSolidActionList"/>
    <dgm:cxn modelId="{9DCEF43D-A7B2-47AA-A77D-77852D3C0D5C}" srcId="{89264911-56EA-4102-B44D-8F7CA7EE400A}" destId="{D1228EB7-67D0-4232-B162-072521D019FD}" srcOrd="0" destOrd="0" parTransId="{290C5744-38A4-47DF-9CCD-0BBB751D4F86}" sibTransId="{BC6E60AF-AAFD-4553-8145-AE05DC7F6366}"/>
    <dgm:cxn modelId="{B33E155E-0FF0-CA41-94FA-B95F5DA5B084}" type="presOf" srcId="{89264911-56EA-4102-B44D-8F7CA7EE400A}" destId="{61D77BAB-9046-1345-A570-A3A9A9A1EE9E}" srcOrd="0" destOrd="0" presId="urn:microsoft.com/office/officeart/2016/7/layout/VerticalSolidActionList"/>
    <dgm:cxn modelId="{E07BE369-BC1C-49EC-A602-894F18069971}" srcId="{513FAC7E-6A52-4A35-84BF-4B09AE8557B9}" destId="{65824CCF-B065-4944-A079-C2243FCE2371}" srcOrd="0" destOrd="0" parTransId="{275E7423-C274-4C39-8B65-72BC91589698}" sibTransId="{911A7A5D-1D61-4C99-AAAA-356134625358}"/>
    <dgm:cxn modelId="{BD796D50-1972-5448-85E2-546D6AA6C453}" type="presOf" srcId="{3687AF5E-30F0-4AD9-87D0-8CC5FF8A61DF}" destId="{A54C7B7D-037E-644B-844F-995DCEC4A3AA}" srcOrd="0" destOrd="0" presId="urn:microsoft.com/office/officeart/2016/7/layout/VerticalSolidActionList"/>
    <dgm:cxn modelId="{EF67F658-1B58-468B-9D38-020170FEF4F0}" srcId="{53758E05-B9DD-4305-B114-BD4BEEE79CD4}" destId="{513FAC7E-6A52-4A35-84BF-4B09AE8557B9}" srcOrd="2" destOrd="0" parTransId="{7C0A29D1-64BC-4C39-9B0A-A887048E3E33}" sibTransId="{A735865E-CC50-463A-874D-8B3742E7251E}"/>
    <dgm:cxn modelId="{8CD27192-FBEA-D24C-B2F3-4D881DA489AA}" type="presOf" srcId="{513FAC7E-6A52-4A35-84BF-4B09AE8557B9}" destId="{5B815223-E148-4C4F-A290-08CA7940A9F6}" srcOrd="0" destOrd="0" presId="urn:microsoft.com/office/officeart/2016/7/layout/VerticalSolidActionList"/>
    <dgm:cxn modelId="{8BB0B8C2-6BB6-474C-B8A4-F7F20A5A78D1}" type="presOf" srcId="{D1228EB7-67D0-4232-B162-072521D019FD}" destId="{413074F4-5B85-8F4E-BCB4-BAFB126F8F94}" srcOrd="0" destOrd="0" presId="urn:microsoft.com/office/officeart/2016/7/layout/VerticalSolidActionList"/>
    <dgm:cxn modelId="{34A77FC4-DF28-4DD3-A450-92001DE25FCE}" srcId="{53758E05-B9DD-4305-B114-BD4BEEE79CD4}" destId="{89264911-56EA-4102-B44D-8F7CA7EE400A}" srcOrd="1" destOrd="0" parTransId="{E0945EB8-D1B7-472F-B4E0-6BB803D212DA}" sibTransId="{36CEE741-9DA6-4010-8DAA-C6AF176100D5}"/>
    <dgm:cxn modelId="{9A0B43C7-883D-604E-A079-16D5DB9419CE}" type="presOf" srcId="{53758E05-B9DD-4305-B114-BD4BEEE79CD4}" destId="{AF205D24-CBC1-AA45-9DD5-43BBD971EA8F}" srcOrd="0" destOrd="0" presId="urn:microsoft.com/office/officeart/2016/7/layout/VerticalSolidActionList"/>
    <dgm:cxn modelId="{390BDACE-A441-42E1-9347-551CCB5AC346}" srcId="{53758E05-B9DD-4305-B114-BD4BEEE79CD4}" destId="{2DDA09C9-BCF1-4DDB-9E2F-E26A0D4A99F8}" srcOrd="0" destOrd="0" parTransId="{B56CB7CC-A5C8-4E5A-A79D-069BB8E79385}" sibTransId="{B9492580-7C2F-4943-A468-5A772523BE1F}"/>
    <dgm:cxn modelId="{875264D3-4EF7-499A-9BF4-9C0CD3DA142F}" srcId="{887CA4E4-515B-47DF-BD03-FE22BAB2D75E}" destId="{3687AF5E-30F0-4AD9-87D0-8CC5FF8A61DF}" srcOrd="0" destOrd="0" parTransId="{1C211FE7-29BF-496C-81E6-942F4F01884D}" sibTransId="{A8F8144B-BB5A-433A-BF29-584789F79763}"/>
    <dgm:cxn modelId="{170CB3D5-B070-9944-B811-E5028C9BA463}" type="presOf" srcId="{2DDA09C9-BCF1-4DDB-9E2F-E26A0D4A99F8}" destId="{F68612B2-D192-BD47-9987-E5448F982CF6}" srcOrd="0" destOrd="0" presId="urn:microsoft.com/office/officeart/2016/7/layout/VerticalSolidActionList"/>
    <dgm:cxn modelId="{941249DA-7F55-4978-B5EF-80E57CAA8E45}" srcId="{2DDA09C9-BCF1-4DDB-9E2F-E26A0D4A99F8}" destId="{6A80A5CA-58CB-4AF4-B89F-0CDFEAE8AB0E}" srcOrd="0" destOrd="0" parTransId="{61458568-6E01-435F-A094-AD60A9D709E4}" sibTransId="{13B2ADA4-527A-4541-AD82-4B56B55ED75B}"/>
    <dgm:cxn modelId="{B81469F7-1B9C-4D37-8B8E-9F785D5D33B0}" srcId="{53758E05-B9DD-4305-B114-BD4BEEE79CD4}" destId="{887CA4E4-515B-47DF-BD03-FE22BAB2D75E}" srcOrd="3" destOrd="0" parTransId="{F6812ABE-A269-4185-8300-E4A2D2B99A62}" sibTransId="{FE439A3E-B94F-45E8-BA8C-3CE4DF226E67}"/>
    <dgm:cxn modelId="{01E546F5-D51D-8541-9163-72D3DBE7A075}" type="presParOf" srcId="{AF205D24-CBC1-AA45-9DD5-43BBD971EA8F}" destId="{4DFEC271-1835-7748-BD20-6BA33CC61157}" srcOrd="0" destOrd="0" presId="urn:microsoft.com/office/officeart/2016/7/layout/VerticalSolidActionList"/>
    <dgm:cxn modelId="{FFD9E741-2908-7946-B2CC-B4A7E126A64F}" type="presParOf" srcId="{4DFEC271-1835-7748-BD20-6BA33CC61157}" destId="{F68612B2-D192-BD47-9987-E5448F982CF6}" srcOrd="0" destOrd="0" presId="urn:microsoft.com/office/officeart/2016/7/layout/VerticalSolidActionList"/>
    <dgm:cxn modelId="{861844D2-0C5B-9C44-86D0-60C381A6DCD9}" type="presParOf" srcId="{4DFEC271-1835-7748-BD20-6BA33CC61157}" destId="{78B0BF9D-52AB-D148-9AF2-487768EF6D71}" srcOrd="1" destOrd="0" presId="urn:microsoft.com/office/officeart/2016/7/layout/VerticalSolidActionList"/>
    <dgm:cxn modelId="{5FCCC357-BD64-304D-93AB-3001EEF3D3B3}" type="presParOf" srcId="{AF205D24-CBC1-AA45-9DD5-43BBD971EA8F}" destId="{EA925B5B-4DA6-6C4E-841C-243009D86C02}" srcOrd="1" destOrd="0" presId="urn:microsoft.com/office/officeart/2016/7/layout/VerticalSolidActionList"/>
    <dgm:cxn modelId="{3AF46214-98A8-0D45-8180-DFA1C423AC42}" type="presParOf" srcId="{AF205D24-CBC1-AA45-9DD5-43BBD971EA8F}" destId="{DAC5D401-18A6-E54A-8DA7-A57F9BF7A1AD}" srcOrd="2" destOrd="0" presId="urn:microsoft.com/office/officeart/2016/7/layout/VerticalSolidActionList"/>
    <dgm:cxn modelId="{00ECFFA2-A702-C648-8BFB-FF21AE0F8373}" type="presParOf" srcId="{DAC5D401-18A6-E54A-8DA7-A57F9BF7A1AD}" destId="{61D77BAB-9046-1345-A570-A3A9A9A1EE9E}" srcOrd="0" destOrd="0" presId="urn:microsoft.com/office/officeart/2016/7/layout/VerticalSolidActionList"/>
    <dgm:cxn modelId="{61DC63C4-BC46-A84A-BBCC-2E5F1694A714}" type="presParOf" srcId="{DAC5D401-18A6-E54A-8DA7-A57F9BF7A1AD}" destId="{413074F4-5B85-8F4E-BCB4-BAFB126F8F94}" srcOrd="1" destOrd="0" presId="urn:microsoft.com/office/officeart/2016/7/layout/VerticalSolidActionList"/>
    <dgm:cxn modelId="{CC567E42-9D1D-1042-B5D4-C1266D8014B6}" type="presParOf" srcId="{AF205D24-CBC1-AA45-9DD5-43BBD971EA8F}" destId="{B868A3C2-3DF8-1345-802E-0E96A9CE4794}" srcOrd="3" destOrd="0" presId="urn:microsoft.com/office/officeart/2016/7/layout/VerticalSolidActionList"/>
    <dgm:cxn modelId="{CB836AC6-A956-7B40-B83E-ED4A2981C90B}" type="presParOf" srcId="{AF205D24-CBC1-AA45-9DD5-43BBD971EA8F}" destId="{288DC1BD-2E59-824B-8BE2-97CDBA839B2D}" srcOrd="4" destOrd="0" presId="urn:microsoft.com/office/officeart/2016/7/layout/VerticalSolidActionList"/>
    <dgm:cxn modelId="{B89EEC4A-8274-3342-9016-F91954BECE3C}" type="presParOf" srcId="{288DC1BD-2E59-824B-8BE2-97CDBA839B2D}" destId="{5B815223-E148-4C4F-A290-08CA7940A9F6}" srcOrd="0" destOrd="0" presId="urn:microsoft.com/office/officeart/2016/7/layout/VerticalSolidActionList"/>
    <dgm:cxn modelId="{8F71E7BB-D2CB-8641-8820-A3DFFA9B41DF}" type="presParOf" srcId="{288DC1BD-2E59-824B-8BE2-97CDBA839B2D}" destId="{5DB12761-28D1-324C-8347-EC119FF10260}" srcOrd="1" destOrd="0" presId="urn:microsoft.com/office/officeart/2016/7/layout/VerticalSolidActionList"/>
    <dgm:cxn modelId="{17BF9BCB-F717-714D-AA7C-62597F4BBB81}" type="presParOf" srcId="{AF205D24-CBC1-AA45-9DD5-43BBD971EA8F}" destId="{BCDC06AE-DB18-0F48-99D3-781B434650BD}" srcOrd="5" destOrd="0" presId="urn:microsoft.com/office/officeart/2016/7/layout/VerticalSolidActionList"/>
    <dgm:cxn modelId="{F42B77B7-7A9B-1B4C-9D12-2A24FD5FE1CE}" type="presParOf" srcId="{AF205D24-CBC1-AA45-9DD5-43BBD971EA8F}" destId="{5F161305-008A-6A4F-8FD7-5AC0B3C7E18B}" srcOrd="6" destOrd="0" presId="urn:microsoft.com/office/officeart/2016/7/layout/VerticalSolidActionList"/>
    <dgm:cxn modelId="{D4D9D9B4-1790-DB4D-BE7D-A0E1A763CACD}" type="presParOf" srcId="{5F161305-008A-6A4F-8FD7-5AC0B3C7E18B}" destId="{CBA17A6F-ACD9-E947-942E-035F249BDB49}" srcOrd="0" destOrd="0" presId="urn:microsoft.com/office/officeart/2016/7/layout/VerticalSolidActionList"/>
    <dgm:cxn modelId="{D16D7693-E655-4740-AE95-4C7DFD28B94B}" type="presParOf" srcId="{5F161305-008A-6A4F-8FD7-5AC0B3C7E18B}" destId="{A54C7B7D-037E-644B-844F-995DCEC4A3AA}" srcOrd="1" destOrd="0" presId="urn:microsoft.com/office/officeart/2016/7/layout/VerticalSolid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561CB0-B230-4B53-B75D-C53D64B10E2B}"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26F0D592-9CD5-4F47-B0D9-E585461D182F}">
      <dgm:prSet/>
      <dgm:spPr/>
      <dgm:t>
        <a:bodyPr/>
        <a:lstStyle/>
        <a:p>
          <a:r>
            <a:rPr lang="en-US"/>
            <a:t>R&amp;D</a:t>
          </a:r>
        </a:p>
      </dgm:t>
    </dgm:pt>
    <dgm:pt modelId="{822FAB2D-859B-44DA-BCC4-15AE2977D55E}" type="parTrans" cxnId="{845D331A-25B5-441B-BDB3-2B00D7E9AC7A}">
      <dgm:prSet/>
      <dgm:spPr/>
      <dgm:t>
        <a:bodyPr/>
        <a:lstStyle/>
        <a:p>
          <a:endParaRPr lang="en-US"/>
        </a:p>
      </dgm:t>
    </dgm:pt>
    <dgm:pt modelId="{6FF4DB40-85B1-4804-BEB3-68EB2AD734CD}" type="sibTrans" cxnId="{845D331A-25B5-441B-BDB3-2B00D7E9AC7A}">
      <dgm:prSet/>
      <dgm:spPr/>
      <dgm:t>
        <a:bodyPr/>
        <a:lstStyle/>
        <a:p>
          <a:endParaRPr lang="en-US"/>
        </a:p>
      </dgm:t>
    </dgm:pt>
    <dgm:pt modelId="{692885C2-5485-4C9E-9DDB-208BE74A03A3}">
      <dgm:prSet/>
      <dgm:spPr/>
      <dgm:t>
        <a:bodyPr/>
        <a:lstStyle/>
        <a:p>
          <a:r>
            <a:rPr lang="en-US"/>
            <a:t>Research and Order Required Components</a:t>
          </a:r>
        </a:p>
      </dgm:t>
    </dgm:pt>
    <dgm:pt modelId="{B679A35E-E5ED-41C9-B5F1-62FC3FDB62A6}" type="parTrans" cxnId="{60A0F648-0382-4DF5-81E6-FF25A551577B}">
      <dgm:prSet/>
      <dgm:spPr/>
      <dgm:t>
        <a:bodyPr/>
        <a:lstStyle/>
        <a:p>
          <a:endParaRPr lang="en-US"/>
        </a:p>
      </dgm:t>
    </dgm:pt>
    <dgm:pt modelId="{65B5B2D2-1611-4F5B-9964-AB58EDB53C41}" type="sibTrans" cxnId="{60A0F648-0382-4DF5-81E6-FF25A551577B}">
      <dgm:prSet/>
      <dgm:spPr/>
      <dgm:t>
        <a:bodyPr/>
        <a:lstStyle/>
        <a:p>
          <a:endParaRPr lang="en-US"/>
        </a:p>
      </dgm:t>
    </dgm:pt>
    <dgm:pt modelId="{4703628A-A7F1-427D-9B7C-AE5F1BAD3E88}">
      <dgm:prSet/>
      <dgm:spPr/>
      <dgm:t>
        <a:bodyPr/>
        <a:lstStyle/>
        <a:p>
          <a:r>
            <a:rPr lang="en-US"/>
            <a:t>Design</a:t>
          </a:r>
        </a:p>
      </dgm:t>
    </dgm:pt>
    <dgm:pt modelId="{177FF33D-B26D-4064-978A-2B4641B7E8D2}" type="parTrans" cxnId="{04C0BDEF-6D93-4AD9-8EDF-34A55F56F2C7}">
      <dgm:prSet/>
      <dgm:spPr/>
      <dgm:t>
        <a:bodyPr/>
        <a:lstStyle/>
        <a:p>
          <a:endParaRPr lang="en-US"/>
        </a:p>
      </dgm:t>
    </dgm:pt>
    <dgm:pt modelId="{A5EA6106-52D3-4931-8545-BA1C25898C73}" type="sibTrans" cxnId="{04C0BDEF-6D93-4AD9-8EDF-34A55F56F2C7}">
      <dgm:prSet/>
      <dgm:spPr/>
      <dgm:t>
        <a:bodyPr/>
        <a:lstStyle/>
        <a:p>
          <a:endParaRPr lang="en-US"/>
        </a:p>
      </dgm:t>
    </dgm:pt>
    <dgm:pt modelId="{BEF1BA3A-4945-430D-AEA3-E79FD0E20604}">
      <dgm:prSet/>
      <dgm:spPr/>
      <dgm:t>
        <a:bodyPr/>
        <a:lstStyle/>
        <a:p>
          <a:r>
            <a:rPr lang="en-US"/>
            <a:t>Design PCB</a:t>
          </a:r>
        </a:p>
      </dgm:t>
    </dgm:pt>
    <dgm:pt modelId="{630444D6-3E5E-4F10-BAB6-E453EC1CAEC7}" type="parTrans" cxnId="{15398CE1-6467-49B5-A1B0-F51B8B4F07E9}">
      <dgm:prSet/>
      <dgm:spPr/>
      <dgm:t>
        <a:bodyPr/>
        <a:lstStyle/>
        <a:p>
          <a:endParaRPr lang="en-US"/>
        </a:p>
      </dgm:t>
    </dgm:pt>
    <dgm:pt modelId="{4F6E9F15-2A06-4E18-AC25-80F492F49150}" type="sibTrans" cxnId="{15398CE1-6467-49B5-A1B0-F51B8B4F07E9}">
      <dgm:prSet/>
      <dgm:spPr/>
      <dgm:t>
        <a:bodyPr/>
        <a:lstStyle/>
        <a:p>
          <a:endParaRPr lang="en-US"/>
        </a:p>
      </dgm:t>
    </dgm:pt>
    <dgm:pt modelId="{8C612E6C-0499-423E-90C7-D96132C31B77}">
      <dgm:prSet/>
      <dgm:spPr/>
      <dgm:t>
        <a:bodyPr/>
        <a:lstStyle/>
        <a:p>
          <a:r>
            <a:rPr lang="en-US"/>
            <a:t>Develop</a:t>
          </a:r>
        </a:p>
      </dgm:t>
    </dgm:pt>
    <dgm:pt modelId="{7F0CA3A8-BF00-4DE5-B44E-EC74B6D543B5}" type="parTrans" cxnId="{A17218DB-F638-496C-B633-21BDEE728D24}">
      <dgm:prSet/>
      <dgm:spPr/>
      <dgm:t>
        <a:bodyPr/>
        <a:lstStyle/>
        <a:p>
          <a:endParaRPr lang="en-US"/>
        </a:p>
      </dgm:t>
    </dgm:pt>
    <dgm:pt modelId="{C86D560E-EC05-4531-BF41-4B6270B3C1EC}" type="sibTrans" cxnId="{A17218DB-F638-496C-B633-21BDEE728D24}">
      <dgm:prSet/>
      <dgm:spPr/>
      <dgm:t>
        <a:bodyPr/>
        <a:lstStyle/>
        <a:p>
          <a:endParaRPr lang="en-US"/>
        </a:p>
      </dgm:t>
    </dgm:pt>
    <dgm:pt modelId="{D9786473-F6B7-4158-A49C-A6A59005190D}">
      <dgm:prSet/>
      <dgm:spPr/>
      <dgm:t>
        <a:bodyPr/>
        <a:lstStyle/>
        <a:p>
          <a:r>
            <a:rPr lang="en-US"/>
            <a:t>Develop Hardware Prototype</a:t>
          </a:r>
        </a:p>
      </dgm:t>
    </dgm:pt>
    <dgm:pt modelId="{37B7322A-B5E2-4A8A-A503-A619B09DED42}" type="parTrans" cxnId="{F5D91F7C-8DA5-4E04-ACD7-CE3A5811196B}">
      <dgm:prSet/>
      <dgm:spPr/>
      <dgm:t>
        <a:bodyPr/>
        <a:lstStyle/>
        <a:p>
          <a:endParaRPr lang="en-US"/>
        </a:p>
      </dgm:t>
    </dgm:pt>
    <dgm:pt modelId="{5944EC58-91B0-4ECD-81FF-E9BEB5EBB076}" type="sibTrans" cxnId="{F5D91F7C-8DA5-4E04-ACD7-CE3A5811196B}">
      <dgm:prSet/>
      <dgm:spPr/>
      <dgm:t>
        <a:bodyPr/>
        <a:lstStyle/>
        <a:p>
          <a:endParaRPr lang="en-US"/>
        </a:p>
      </dgm:t>
    </dgm:pt>
    <dgm:pt modelId="{49A97111-044C-400C-B4C9-EFDFDA010068}">
      <dgm:prSet/>
      <dgm:spPr/>
      <dgm:t>
        <a:bodyPr/>
        <a:lstStyle/>
        <a:p>
          <a:r>
            <a:rPr lang="en-US"/>
            <a:t>Develop</a:t>
          </a:r>
        </a:p>
      </dgm:t>
    </dgm:pt>
    <dgm:pt modelId="{03EF3E28-727A-48CC-8AF4-51F2D065DBFA}" type="parTrans" cxnId="{4C884FF4-B15B-47FE-B171-E6CF68259BCD}">
      <dgm:prSet/>
      <dgm:spPr/>
      <dgm:t>
        <a:bodyPr/>
        <a:lstStyle/>
        <a:p>
          <a:endParaRPr lang="en-US"/>
        </a:p>
      </dgm:t>
    </dgm:pt>
    <dgm:pt modelId="{67F314B9-9246-44EC-819B-0CA15C78D99B}" type="sibTrans" cxnId="{4C884FF4-B15B-47FE-B171-E6CF68259BCD}">
      <dgm:prSet/>
      <dgm:spPr/>
      <dgm:t>
        <a:bodyPr/>
        <a:lstStyle/>
        <a:p>
          <a:endParaRPr lang="en-US"/>
        </a:p>
      </dgm:t>
    </dgm:pt>
    <dgm:pt modelId="{A6B0BE3D-4103-4BDD-90BE-D0EF3D9B4C61}">
      <dgm:prSet/>
      <dgm:spPr/>
      <dgm:t>
        <a:bodyPr/>
        <a:lstStyle/>
        <a:p>
          <a:r>
            <a:rPr lang="en-US"/>
            <a:t>Develop Software Prototype</a:t>
          </a:r>
        </a:p>
      </dgm:t>
    </dgm:pt>
    <dgm:pt modelId="{D5FD9321-3A45-4C4B-8E58-305D3E689EF5}" type="parTrans" cxnId="{1557A3C9-5ACD-437F-8FF3-22B7364D1791}">
      <dgm:prSet/>
      <dgm:spPr/>
      <dgm:t>
        <a:bodyPr/>
        <a:lstStyle/>
        <a:p>
          <a:endParaRPr lang="en-US"/>
        </a:p>
      </dgm:t>
    </dgm:pt>
    <dgm:pt modelId="{B9A8EDB8-5E3E-4496-B33C-A2B640A95EC2}" type="sibTrans" cxnId="{1557A3C9-5ACD-437F-8FF3-22B7364D1791}">
      <dgm:prSet/>
      <dgm:spPr/>
      <dgm:t>
        <a:bodyPr/>
        <a:lstStyle/>
        <a:p>
          <a:endParaRPr lang="en-US"/>
        </a:p>
      </dgm:t>
    </dgm:pt>
    <dgm:pt modelId="{9875AF9F-54E1-4358-BE7F-1997C2FEE1D3}">
      <dgm:prSet/>
      <dgm:spPr/>
      <dgm:t>
        <a:bodyPr/>
        <a:lstStyle/>
        <a:p>
          <a:r>
            <a:rPr lang="en-US"/>
            <a:t>Polish</a:t>
          </a:r>
        </a:p>
      </dgm:t>
    </dgm:pt>
    <dgm:pt modelId="{7621A08F-9DF4-4ECD-AD67-9AF5FD4AF272}" type="parTrans" cxnId="{F4330295-676C-43E2-8D70-719044146CBB}">
      <dgm:prSet/>
      <dgm:spPr/>
      <dgm:t>
        <a:bodyPr/>
        <a:lstStyle/>
        <a:p>
          <a:endParaRPr lang="en-US"/>
        </a:p>
      </dgm:t>
    </dgm:pt>
    <dgm:pt modelId="{8D94C5B7-8401-4CD5-BDD6-F45EB55E8436}" type="sibTrans" cxnId="{F4330295-676C-43E2-8D70-719044146CBB}">
      <dgm:prSet/>
      <dgm:spPr/>
      <dgm:t>
        <a:bodyPr/>
        <a:lstStyle/>
        <a:p>
          <a:endParaRPr lang="en-US"/>
        </a:p>
      </dgm:t>
    </dgm:pt>
    <dgm:pt modelId="{792BAE85-1325-43A1-BCD8-7513BED18061}">
      <dgm:prSet/>
      <dgm:spPr/>
      <dgm:t>
        <a:bodyPr/>
        <a:lstStyle/>
        <a:p>
          <a:r>
            <a:rPr lang="en-US"/>
            <a:t>Polish Design </a:t>
          </a:r>
        </a:p>
      </dgm:t>
    </dgm:pt>
    <dgm:pt modelId="{19432545-7362-4A16-A944-9AD34341F789}" type="parTrans" cxnId="{AEF0F3A0-E252-4EB2-8803-437FB00C60A3}">
      <dgm:prSet/>
      <dgm:spPr/>
      <dgm:t>
        <a:bodyPr/>
        <a:lstStyle/>
        <a:p>
          <a:endParaRPr lang="en-US"/>
        </a:p>
      </dgm:t>
    </dgm:pt>
    <dgm:pt modelId="{5B09F920-210B-42AA-A42E-0ABCD2DE8AB3}" type="sibTrans" cxnId="{AEF0F3A0-E252-4EB2-8803-437FB00C60A3}">
      <dgm:prSet/>
      <dgm:spPr/>
      <dgm:t>
        <a:bodyPr/>
        <a:lstStyle/>
        <a:p>
          <a:endParaRPr lang="en-US"/>
        </a:p>
      </dgm:t>
    </dgm:pt>
    <dgm:pt modelId="{B64918D0-E734-4E76-8625-48697AEC425D}">
      <dgm:prSet/>
      <dgm:spPr/>
      <dgm:t>
        <a:bodyPr/>
        <a:lstStyle/>
        <a:p>
          <a:r>
            <a:rPr lang="en-US"/>
            <a:t>Fabricate</a:t>
          </a:r>
        </a:p>
      </dgm:t>
    </dgm:pt>
    <dgm:pt modelId="{3A655D87-78AC-4F76-B9D4-A4EA23F91C76}" type="parTrans" cxnId="{A321D3CD-AA25-4C0C-A7F6-D3E6AEB34FCD}">
      <dgm:prSet/>
      <dgm:spPr/>
      <dgm:t>
        <a:bodyPr/>
        <a:lstStyle/>
        <a:p>
          <a:endParaRPr lang="en-US"/>
        </a:p>
      </dgm:t>
    </dgm:pt>
    <dgm:pt modelId="{178057CD-2665-4207-8C9C-730E4481EC49}" type="sibTrans" cxnId="{A321D3CD-AA25-4C0C-A7F6-D3E6AEB34FCD}">
      <dgm:prSet/>
      <dgm:spPr/>
      <dgm:t>
        <a:bodyPr/>
        <a:lstStyle/>
        <a:p>
          <a:endParaRPr lang="en-US"/>
        </a:p>
      </dgm:t>
    </dgm:pt>
    <dgm:pt modelId="{6D2E1168-5247-450A-86D2-AED5089435B2}">
      <dgm:prSet/>
      <dgm:spPr/>
      <dgm:t>
        <a:bodyPr/>
        <a:lstStyle/>
        <a:p>
          <a:r>
            <a:rPr lang="en-US"/>
            <a:t>Fabricate Final Product</a:t>
          </a:r>
        </a:p>
      </dgm:t>
    </dgm:pt>
    <dgm:pt modelId="{7896ED84-F295-4240-B560-5CB5996646F9}" type="parTrans" cxnId="{424A1686-4E12-4DCA-AC93-06F2A32F0AEB}">
      <dgm:prSet/>
      <dgm:spPr/>
      <dgm:t>
        <a:bodyPr/>
        <a:lstStyle/>
        <a:p>
          <a:endParaRPr lang="en-US"/>
        </a:p>
      </dgm:t>
    </dgm:pt>
    <dgm:pt modelId="{99655848-9ABB-459D-8722-E6DBC5E7F693}" type="sibTrans" cxnId="{424A1686-4E12-4DCA-AC93-06F2A32F0AEB}">
      <dgm:prSet/>
      <dgm:spPr/>
      <dgm:t>
        <a:bodyPr/>
        <a:lstStyle/>
        <a:p>
          <a:endParaRPr lang="en-US"/>
        </a:p>
      </dgm:t>
    </dgm:pt>
    <dgm:pt modelId="{C8C92BFD-9DE3-2442-9E42-1BAD2117A804}" type="pres">
      <dgm:prSet presAssocID="{0E561CB0-B230-4B53-B75D-C53D64B10E2B}" presName="Name0" presStyleCnt="0">
        <dgm:presLayoutVars>
          <dgm:dir/>
          <dgm:animLvl val="lvl"/>
          <dgm:resizeHandles val="exact"/>
        </dgm:presLayoutVars>
      </dgm:prSet>
      <dgm:spPr/>
    </dgm:pt>
    <dgm:pt modelId="{219AF80D-844E-6542-BE45-070789D1C390}" type="pres">
      <dgm:prSet presAssocID="{B64918D0-E734-4E76-8625-48697AEC425D}" presName="boxAndChildren" presStyleCnt="0"/>
      <dgm:spPr/>
    </dgm:pt>
    <dgm:pt modelId="{0D27B164-8DF1-7F42-95C0-E0F7B4E15A5B}" type="pres">
      <dgm:prSet presAssocID="{B64918D0-E734-4E76-8625-48697AEC425D}" presName="parentTextBox" presStyleLbl="alignNode1" presStyleIdx="0" presStyleCnt="6"/>
      <dgm:spPr/>
    </dgm:pt>
    <dgm:pt modelId="{5AD91093-EF51-8943-A292-5A6E83B65479}" type="pres">
      <dgm:prSet presAssocID="{B64918D0-E734-4E76-8625-48697AEC425D}" presName="descendantBox" presStyleLbl="bgAccFollowNode1" presStyleIdx="0" presStyleCnt="6"/>
      <dgm:spPr/>
    </dgm:pt>
    <dgm:pt modelId="{5E2C7A8F-BFC6-4141-9031-F041B76921DB}" type="pres">
      <dgm:prSet presAssocID="{8D94C5B7-8401-4CD5-BDD6-F45EB55E8436}" presName="sp" presStyleCnt="0"/>
      <dgm:spPr/>
    </dgm:pt>
    <dgm:pt modelId="{7E4589DB-A26F-434D-8C31-C40489AAC90F}" type="pres">
      <dgm:prSet presAssocID="{9875AF9F-54E1-4358-BE7F-1997C2FEE1D3}" presName="arrowAndChildren" presStyleCnt="0"/>
      <dgm:spPr/>
    </dgm:pt>
    <dgm:pt modelId="{11DAFE04-1B80-9B49-9F0D-CDD992C44500}" type="pres">
      <dgm:prSet presAssocID="{9875AF9F-54E1-4358-BE7F-1997C2FEE1D3}" presName="parentTextArrow" presStyleLbl="node1" presStyleIdx="0" presStyleCnt="0"/>
      <dgm:spPr/>
    </dgm:pt>
    <dgm:pt modelId="{617A185D-C41B-5B4D-A4CF-B5F44B30E6F8}" type="pres">
      <dgm:prSet presAssocID="{9875AF9F-54E1-4358-BE7F-1997C2FEE1D3}" presName="arrow" presStyleLbl="alignNode1" presStyleIdx="1" presStyleCnt="6"/>
      <dgm:spPr/>
    </dgm:pt>
    <dgm:pt modelId="{B7B031BD-D02B-D84F-83A3-331031923684}" type="pres">
      <dgm:prSet presAssocID="{9875AF9F-54E1-4358-BE7F-1997C2FEE1D3}" presName="descendantArrow" presStyleLbl="bgAccFollowNode1" presStyleIdx="1" presStyleCnt="6"/>
      <dgm:spPr/>
    </dgm:pt>
    <dgm:pt modelId="{DEA0D933-AB7A-D34B-BD14-665F326E080B}" type="pres">
      <dgm:prSet presAssocID="{67F314B9-9246-44EC-819B-0CA15C78D99B}" presName="sp" presStyleCnt="0"/>
      <dgm:spPr/>
    </dgm:pt>
    <dgm:pt modelId="{8F687A72-8D09-944D-8440-E93376437630}" type="pres">
      <dgm:prSet presAssocID="{49A97111-044C-400C-B4C9-EFDFDA010068}" presName="arrowAndChildren" presStyleCnt="0"/>
      <dgm:spPr/>
    </dgm:pt>
    <dgm:pt modelId="{09800D14-D0AE-974C-B9D3-311B39CDF736}" type="pres">
      <dgm:prSet presAssocID="{49A97111-044C-400C-B4C9-EFDFDA010068}" presName="parentTextArrow" presStyleLbl="node1" presStyleIdx="0" presStyleCnt="0"/>
      <dgm:spPr/>
    </dgm:pt>
    <dgm:pt modelId="{B88EA039-CFA7-204C-B9D2-242F19382FAB}" type="pres">
      <dgm:prSet presAssocID="{49A97111-044C-400C-B4C9-EFDFDA010068}" presName="arrow" presStyleLbl="alignNode1" presStyleIdx="2" presStyleCnt="6"/>
      <dgm:spPr/>
    </dgm:pt>
    <dgm:pt modelId="{4D477D6C-43B9-894D-A107-94CBD541343F}" type="pres">
      <dgm:prSet presAssocID="{49A97111-044C-400C-B4C9-EFDFDA010068}" presName="descendantArrow" presStyleLbl="bgAccFollowNode1" presStyleIdx="2" presStyleCnt="6"/>
      <dgm:spPr/>
    </dgm:pt>
    <dgm:pt modelId="{495C9F8B-4497-924C-B99E-50BA27287E0A}" type="pres">
      <dgm:prSet presAssocID="{C86D560E-EC05-4531-BF41-4B6270B3C1EC}" presName="sp" presStyleCnt="0"/>
      <dgm:spPr/>
    </dgm:pt>
    <dgm:pt modelId="{A227B8C2-BAAD-C141-A057-B5AA4350621A}" type="pres">
      <dgm:prSet presAssocID="{8C612E6C-0499-423E-90C7-D96132C31B77}" presName="arrowAndChildren" presStyleCnt="0"/>
      <dgm:spPr/>
    </dgm:pt>
    <dgm:pt modelId="{8F4AD8D5-DAB1-814E-8EDE-AAFF46DDBE4E}" type="pres">
      <dgm:prSet presAssocID="{8C612E6C-0499-423E-90C7-D96132C31B77}" presName="parentTextArrow" presStyleLbl="node1" presStyleIdx="0" presStyleCnt="0"/>
      <dgm:spPr/>
    </dgm:pt>
    <dgm:pt modelId="{F8C76B0F-2955-114C-9A0B-8681964D66F5}" type="pres">
      <dgm:prSet presAssocID="{8C612E6C-0499-423E-90C7-D96132C31B77}" presName="arrow" presStyleLbl="alignNode1" presStyleIdx="3" presStyleCnt="6"/>
      <dgm:spPr/>
    </dgm:pt>
    <dgm:pt modelId="{91132CE8-F83B-1940-A243-97A3DA8719B9}" type="pres">
      <dgm:prSet presAssocID="{8C612E6C-0499-423E-90C7-D96132C31B77}" presName="descendantArrow" presStyleLbl="bgAccFollowNode1" presStyleIdx="3" presStyleCnt="6"/>
      <dgm:spPr/>
    </dgm:pt>
    <dgm:pt modelId="{16465274-B92A-E144-981B-AB5778099696}" type="pres">
      <dgm:prSet presAssocID="{A5EA6106-52D3-4931-8545-BA1C25898C73}" presName="sp" presStyleCnt="0"/>
      <dgm:spPr/>
    </dgm:pt>
    <dgm:pt modelId="{1A7CD45E-9F60-9C42-A6F9-E1E868FD78F1}" type="pres">
      <dgm:prSet presAssocID="{4703628A-A7F1-427D-9B7C-AE5F1BAD3E88}" presName="arrowAndChildren" presStyleCnt="0"/>
      <dgm:spPr/>
    </dgm:pt>
    <dgm:pt modelId="{6A633198-02F6-1347-B2A5-F0CB389AF359}" type="pres">
      <dgm:prSet presAssocID="{4703628A-A7F1-427D-9B7C-AE5F1BAD3E88}" presName="parentTextArrow" presStyleLbl="node1" presStyleIdx="0" presStyleCnt="0"/>
      <dgm:spPr/>
    </dgm:pt>
    <dgm:pt modelId="{DFB639FC-E8AA-F644-9D77-6510BF0078CE}" type="pres">
      <dgm:prSet presAssocID="{4703628A-A7F1-427D-9B7C-AE5F1BAD3E88}" presName="arrow" presStyleLbl="alignNode1" presStyleIdx="4" presStyleCnt="6"/>
      <dgm:spPr/>
    </dgm:pt>
    <dgm:pt modelId="{B94A4B7F-1FDD-9A4D-8986-D4A9BC7BBC69}" type="pres">
      <dgm:prSet presAssocID="{4703628A-A7F1-427D-9B7C-AE5F1BAD3E88}" presName="descendantArrow" presStyleLbl="bgAccFollowNode1" presStyleIdx="4" presStyleCnt="6"/>
      <dgm:spPr/>
    </dgm:pt>
    <dgm:pt modelId="{84B20ED2-A3B7-A24B-8118-70F5F26382E8}" type="pres">
      <dgm:prSet presAssocID="{6FF4DB40-85B1-4804-BEB3-68EB2AD734CD}" presName="sp" presStyleCnt="0"/>
      <dgm:spPr/>
    </dgm:pt>
    <dgm:pt modelId="{F7B4A362-45A9-AA49-9B04-54EC1CECE6D0}" type="pres">
      <dgm:prSet presAssocID="{26F0D592-9CD5-4F47-B0D9-E585461D182F}" presName="arrowAndChildren" presStyleCnt="0"/>
      <dgm:spPr/>
    </dgm:pt>
    <dgm:pt modelId="{D1BF4F27-1743-F54F-9F6C-298F11A6856A}" type="pres">
      <dgm:prSet presAssocID="{26F0D592-9CD5-4F47-B0D9-E585461D182F}" presName="parentTextArrow" presStyleLbl="node1" presStyleIdx="0" presStyleCnt="0"/>
      <dgm:spPr/>
    </dgm:pt>
    <dgm:pt modelId="{D12AE219-5874-3544-A49F-3E09F5CEE3B9}" type="pres">
      <dgm:prSet presAssocID="{26F0D592-9CD5-4F47-B0D9-E585461D182F}" presName="arrow" presStyleLbl="alignNode1" presStyleIdx="5" presStyleCnt="6"/>
      <dgm:spPr/>
    </dgm:pt>
    <dgm:pt modelId="{D97EA185-4722-F246-8D03-784578DB67D9}" type="pres">
      <dgm:prSet presAssocID="{26F0D592-9CD5-4F47-B0D9-E585461D182F}" presName="descendantArrow" presStyleLbl="bgAccFollowNode1" presStyleIdx="5" presStyleCnt="6"/>
      <dgm:spPr/>
    </dgm:pt>
  </dgm:ptLst>
  <dgm:cxnLst>
    <dgm:cxn modelId="{212BF800-280F-0943-9600-86901F8BE71D}" type="presOf" srcId="{4703628A-A7F1-427D-9B7C-AE5F1BAD3E88}" destId="{DFB639FC-E8AA-F644-9D77-6510BF0078CE}" srcOrd="1" destOrd="0" presId="urn:microsoft.com/office/officeart/2016/7/layout/VerticalDownArrowProcess"/>
    <dgm:cxn modelId="{26F36103-2788-3E48-8A85-8363882DF5A3}" type="presOf" srcId="{792BAE85-1325-43A1-BCD8-7513BED18061}" destId="{B7B031BD-D02B-D84F-83A3-331031923684}" srcOrd="0" destOrd="0" presId="urn:microsoft.com/office/officeart/2016/7/layout/VerticalDownArrowProcess"/>
    <dgm:cxn modelId="{0B8B6806-ADB5-4A41-9C78-5FA2D874D07C}" type="presOf" srcId="{8C612E6C-0499-423E-90C7-D96132C31B77}" destId="{8F4AD8D5-DAB1-814E-8EDE-AAFF46DDBE4E}" srcOrd="0" destOrd="0" presId="urn:microsoft.com/office/officeart/2016/7/layout/VerticalDownArrowProcess"/>
    <dgm:cxn modelId="{32FE5E09-925F-1B4F-9934-EB5C7F5488B3}" type="presOf" srcId="{9875AF9F-54E1-4358-BE7F-1997C2FEE1D3}" destId="{617A185D-C41B-5B4D-A4CF-B5F44B30E6F8}" srcOrd="1" destOrd="0" presId="urn:microsoft.com/office/officeart/2016/7/layout/VerticalDownArrowProcess"/>
    <dgm:cxn modelId="{0EB9B30F-484E-3B47-A30F-3297BA79D8E5}" type="presOf" srcId="{9875AF9F-54E1-4358-BE7F-1997C2FEE1D3}" destId="{11DAFE04-1B80-9B49-9F0D-CDD992C44500}" srcOrd="0" destOrd="0" presId="urn:microsoft.com/office/officeart/2016/7/layout/VerticalDownArrowProcess"/>
    <dgm:cxn modelId="{D20A6715-BD21-4B42-A1B3-D4A98AAF3BE9}" type="presOf" srcId="{26F0D592-9CD5-4F47-B0D9-E585461D182F}" destId="{D12AE219-5874-3544-A49F-3E09F5CEE3B9}" srcOrd="1" destOrd="0" presId="urn:microsoft.com/office/officeart/2016/7/layout/VerticalDownArrowProcess"/>
    <dgm:cxn modelId="{845D331A-25B5-441B-BDB3-2B00D7E9AC7A}" srcId="{0E561CB0-B230-4B53-B75D-C53D64B10E2B}" destId="{26F0D592-9CD5-4F47-B0D9-E585461D182F}" srcOrd="0" destOrd="0" parTransId="{822FAB2D-859B-44DA-BCC4-15AE2977D55E}" sibTransId="{6FF4DB40-85B1-4804-BEB3-68EB2AD734CD}"/>
    <dgm:cxn modelId="{4E99EA20-5296-B048-BCCF-F3A21ADC04E7}" type="presOf" srcId="{8C612E6C-0499-423E-90C7-D96132C31B77}" destId="{F8C76B0F-2955-114C-9A0B-8681964D66F5}" srcOrd="1" destOrd="0" presId="urn:microsoft.com/office/officeart/2016/7/layout/VerticalDownArrowProcess"/>
    <dgm:cxn modelId="{BA822B25-56FD-C048-B61B-F99CD56B4797}" type="presOf" srcId="{692885C2-5485-4C9E-9DDB-208BE74A03A3}" destId="{D97EA185-4722-F246-8D03-784578DB67D9}" srcOrd="0" destOrd="0" presId="urn:microsoft.com/office/officeart/2016/7/layout/VerticalDownArrowProcess"/>
    <dgm:cxn modelId="{3078803E-4996-2B49-A760-38A0A5B7E6FB}" type="presOf" srcId="{4703628A-A7F1-427D-9B7C-AE5F1BAD3E88}" destId="{6A633198-02F6-1347-B2A5-F0CB389AF359}" srcOrd="0" destOrd="0" presId="urn:microsoft.com/office/officeart/2016/7/layout/VerticalDownArrowProcess"/>
    <dgm:cxn modelId="{2D765763-6287-3A45-B56E-99EDD00FE5DA}" type="presOf" srcId="{6D2E1168-5247-450A-86D2-AED5089435B2}" destId="{5AD91093-EF51-8943-A292-5A6E83B65479}" srcOrd="0" destOrd="0" presId="urn:microsoft.com/office/officeart/2016/7/layout/VerticalDownArrowProcess"/>
    <dgm:cxn modelId="{F33B8F67-21D7-C547-A4E3-569AA30390FF}" type="presOf" srcId="{B64918D0-E734-4E76-8625-48697AEC425D}" destId="{0D27B164-8DF1-7F42-95C0-E0F7B4E15A5B}" srcOrd="0" destOrd="0" presId="urn:microsoft.com/office/officeart/2016/7/layout/VerticalDownArrowProcess"/>
    <dgm:cxn modelId="{60A0F648-0382-4DF5-81E6-FF25A551577B}" srcId="{26F0D592-9CD5-4F47-B0D9-E585461D182F}" destId="{692885C2-5485-4C9E-9DDB-208BE74A03A3}" srcOrd="0" destOrd="0" parTransId="{B679A35E-E5ED-41C9-B5F1-62FC3FDB62A6}" sibTransId="{65B5B2D2-1611-4F5B-9964-AB58EDB53C41}"/>
    <dgm:cxn modelId="{C564DD4B-2D58-5A44-9E18-52415147C5D6}" type="presOf" srcId="{BEF1BA3A-4945-430D-AEA3-E79FD0E20604}" destId="{B94A4B7F-1FDD-9A4D-8986-D4A9BC7BBC69}" srcOrd="0" destOrd="0" presId="urn:microsoft.com/office/officeart/2016/7/layout/VerticalDownArrowProcess"/>
    <dgm:cxn modelId="{4B6D3C4D-0F94-214E-9E47-F32F149FB70A}" type="presOf" srcId="{49A97111-044C-400C-B4C9-EFDFDA010068}" destId="{09800D14-D0AE-974C-B9D3-311B39CDF736}" srcOrd="0" destOrd="0" presId="urn:microsoft.com/office/officeart/2016/7/layout/VerticalDownArrowProcess"/>
    <dgm:cxn modelId="{66EE7D72-2A09-AF4F-84D0-09193650F3B6}" type="presOf" srcId="{D9786473-F6B7-4158-A49C-A6A59005190D}" destId="{91132CE8-F83B-1940-A243-97A3DA8719B9}" srcOrd="0" destOrd="0" presId="urn:microsoft.com/office/officeart/2016/7/layout/VerticalDownArrowProcess"/>
    <dgm:cxn modelId="{15A41676-19EC-9848-8D77-1F1C43E4EA2E}" type="presOf" srcId="{26F0D592-9CD5-4F47-B0D9-E585461D182F}" destId="{D1BF4F27-1743-F54F-9F6C-298F11A6856A}" srcOrd="0" destOrd="0" presId="urn:microsoft.com/office/officeart/2016/7/layout/VerticalDownArrowProcess"/>
    <dgm:cxn modelId="{F5D91F7C-8DA5-4E04-ACD7-CE3A5811196B}" srcId="{8C612E6C-0499-423E-90C7-D96132C31B77}" destId="{D9786473-F6B7-4158-A49C-A6A59005190D}" srcOrd="0" destOrd="0" parTransId="{37B7322A-B5E2-4A8A-A503-A619B09DED42}" sibTransId="{5944EC58-91B0-4ECD-81FF-E9BEB5EBB076}"/>
    <dgm:cxn modelId="{424A1686-4E12-4DCA-AC93-06F2A32F0AEB}" srcId="{B64918D0-E734-4E76-8625-48697AEC425D}" destId="{6D2E1168-5247-450A-86D2-AED5089435B2}" srcOrd="0" destOrd="0" parTransId="{7896ED84-F295-4240-B560-5CB5996646F9}" sibTransId="{99655848-9ABB-459D-8722-E6DBC5E7F693}"/>
    <dgm:cxn modelId="{F4330295-676C-43E2-8D70-719044146CBB}" srcId="{0E561CB0-B230-4B53-B75D-C53D64B10E2B}" destId="{9875AF9F-54E1-4358-BE7F-1997C2FEE1D3}" srcOrd="4" destOrd="0" parTransId="{7621A08F-9DF4-4ECD-AD67-9AF5FD4AF272}" sibTransId="{8D94C5B7-8401-4CD5-BDD6-F45EB55E8436}"/>
    <dgm:cxn modelId="{AEF0F3A0-E252-4EB2-8803-437FB00C60A3}" srcId="{9875AF9F-54E1-4358-BE7F-1997C2FEE1D3}" destId="{792BAE85-1325-43A1-BCD8-7513BED18061}" srcOrd="0" destOrd="0" parTransId="{19432545-7362-4A16-A944-9AD34341F789}" sibTransId="{5B09F920-210B-42AA-A42E-0ABCD2DE8AB3}"/>
    <dgm:cxn modelId="{703C67AD-D99E-F547-9B3F-BE05D4DA26D4}" type="presOf" srcId="{A6B0BE3D-4103-4BDD-90BE-D0EF3D9B4C61}" destId="{4D477D6C-43B9-894D-A107-94CBD541343F}" srcOrd="0" destOrd="0" presId="urn:microsoft.com/office/officeart/2016/7/layout/VerticalDownArrowProcess"/>
    <dgm:cxn modelId="{D33CD4AD-ECEE-9840-BFB9-13B6B8B873A8}" type="presOf" srcId="{49A97111-044C-400C-B4C9-EFDFDA010068}" destId="{B88EA039-CFA7-204C-B9D2-242F19382FAB}" srcOrd="1" destOrd="0" presId="urn:microsoft.com/office/officeart/2016/7/layout/VerticalDownArrowProcess"/>
    <dgm:cxn modelId="{23DF6DBB-1762-4F43-8491-BF5E8A8DCEE7}" type="presOf" srcId="{0E561CB0-B230-4B53-B75D-C53D64B10E2B}" destId="{C8C92BFD-9DE3-2442-9E42-1BAD2117A804}" srcOrd="0" destOrd="0" presId="urn:microsoft.com/office/officeart/2016/7/layout/VerticalDownArrowProcess"/>
    <dgm:cxn modelId="{1557A3C9-5ACD-437F-8FF3-22B7364D1791}" srcId="{49A97111-044C-400C-B4C9-EFDFDA010068}" destId="{A6B0BE3D-4103-4BDD-90BE-D0EF3D9B4C61}" srcOrd="0" destOrd="0" parTransId="{D5FD9321-3A45-4C4B-8E58-305D3E689EF5}" sibTransId="{B9A8EDB8-5E3E-4496-B33C-A2B640A95EC2}"/>
    <dgm:cxn modelId="{A321D3CD-AA25-4C0C-A7F6-D3E6AEB34FCD}" srcId="{0E561CB0-B230-4B53-B75D-C53D64B10E2B}" destId="{B64918D0-E734-4E76-8625-48697AEC425D}" srcOrd="5" destOrd="0" parTransId="{3A655D87-78AC-4F76-B9D4-A4EA23F91C76}" sibTransId="{178057CD-2665-4207-8C9C-730E4481EC49}"/>
    <dgm:cxn modelId="{A17218DB-F638-496C-B633-21BDEE728D24}" srcId="{0E561CB0-B230-4B53-B75D-C53D64B10E2B}" destId="{8C612E6C-0499-423E-90C7-D96132C31B77}" srcOrd="2" destOrd="0" parTransId="{7F0CA3A8-BF00-4DE5-B44E-EC74B6D543B5}" sibTransId="{C86D560E-EC05-4531-BF41-4B6270B3C1EC}"/>
    <dgm:cxn modelId="{15398CE1-6467-49B5-A1B0-F51B8B4F07E9}" srcId="{4703628A-A7F1-427D-9B7C-AE5F1BAD3E88}" destId="{BEF1BA3A-4945-430D-AEA3-E79FD0E20604}" srcOrd="0" destOrd="0" parTransId="{630444D6-3E5E-4F10-BAB6-E453EC1CAEC7}" sibTransId="{4F6E9F15-2A06-4E18-AC25-80F492F49150}"/>
    <dgm:cxn modelId="{04C0BDEF-6D93-4AD9-8EDF-34A55F56F2C7}" srcId="{0E561CB0-B230-4B53-B75D-C53D64B10E2B}" destId="{4703628A-A7F1-427D-9B7C-AE5F1BAD3E88}" srcOrd="1" destOrd="0" parTransId="{177FF33D-B26D-4064-978A-2B4641B7E8D2}" sibTransId="{A5EA6106-52D3-4931-8545-BA1C25898C73}"/>
    <dgm:cxn modelId="{4C884FF4-B15B-47FE-B171-E6CF68259BCD}" srcId="{0E561CB0-B230-4B53-B75D-C53D64B10E2B}" destId="{49A97111-044C-400C-B4C9-EFDFDA010068}" srcOrd="3" destOrd="0" parTransId="{03EF3E28-727A-48CC-8AF4-51F2D065DBFA}" sibTransId="{67F314B9-9246-44EC-819B-0CA15C78D99B}"/>
    <dgm:cxn modelId="{F7219184-B922-F242-BE0E-17C9782ADBC4}" type="presParOf" srcId="{C8C92BFD-9DE3-2442-9E42-1BAD2117A804}" destId="{219AF80D-844E-6542-BE45-070789D1C390}" srcOrd="0" destOrd="0" presId="urn:microsoft.com/office/officeart/2016/7/layout/VerticalDownArrowProcess"/>
    <dgm:cxn modelId="{C293C656-E954-734C-8EC7-B2F81193735E}" type="presParOf" srcId="{219AF80D-844E-6542-BE45-070789D1C390}" destId="{0D27B164-8DF1-7F42-95C0-E0F7B4E15A5B}" srcOrd="0" destOrd="0" presId="urn:microsoft.com/office/officeart/2016/7/layout/VerticalDownArrowProcess"/>
    <dgm:cxn modelId="{9FF09BB3-4B26-CF44-A7A1-CA808D3C4FF3}" type="presParOf" srcId="{219AF80D-844E-6542-BE45-070789D1C390}" destId="{5AD91093-EF51-8943-A292-5A6E83B65479}" srcOrd="1" destOrd="0" presId="urn:microsoft.com/office/officeart/2016/7/layout/VerticalDownArrowProcess"/>
    <dgm:cxn modelId="{35573E11-44F5-044E-BA4C-479CB5BEA215}" type="presParOf" srcId="{C8C92BFD-9DE3-2442-9E42-1BAD2117A804}" destId="{5E2C7A8F-BFC6-4141-9031-F041B76921DB}" srcOrd="1" destOrd="0" presId="urn:microsoft.com/office/officeart/2016/7/layout/VerticalDownArrowProcess"/>
    <dgm:cxn modelId="{0BD03745-6B13-5646-9D1F-F1F1D4F5C4BF}" type="presParOf" srcId="{C8C92BFD-9DE3-2442-9E42-1BAD2117A804}" destId="{7E4589DB-A26F-434D-8C31-C40489AAC90F}" srcOrd="2" destOrd="0" presId="urn:microsoft.com/office/officeart/2016/7/layout/VerticalDownArrowProcess"/>
    <dgm:cxn modelId="{11D6C5CC-DA4D-1848-8537-5AA1B3CC95E3}" type="presParOf" srcId="{7E4589DB-A26F-434D-8C31-C40489AAC90F}" destId="{11DAFE04-1B80-9B49-9F0D-CDD992C44500}" srcOrd="0" destOrd="0" presId="urn:microsoft.com/office/officeart/2016/7/layout/VerticalDownArrowProcess"/>
    <dgm:cxn modelId="{E70A6920-1CA5-684F-A48F-884F73B7149B}" type="presParOf" srcId="{7E4589DB-A26F-434D-8C31-C40489AAC90F}" destId="{617A185D-C41B-5B4D-A4CF-B5F44B30E6F8}" srcOrd="1" destOrd="0" presId="urn:microsoft.com/office/officeart/2016/7/layout/VerticalDownArrowProcess"/>
    <dgm:cxn modelId="{2DCAA6CE-6F1B-5445-B84A-6439709C9ACF}" type="presParOf" srcId="{7E4589DB-A26F-434D-8C31-C40489AAC90F}" destId="{B7B031BD-D02B-D84F-83A3-331031923684}" srcOrd="2" destOrd="0" presId="urn:microsoft.com/office/officeart/2016/7/layout/VerticalDownArrowProcess"/>
    <dgm:cxn modelId="{6C577B8E-4886-9B4A-AFD0-35BB77DAEFC2}" type="presParOf" srcId="{C8C92BFD-9DE3-2442-9E42-1BAD2117A804}" destId="{DEA0D933-AB7A-D34B-BD14-665F326E080B}" srcOrd="3" destOrd="0" presId="urn:microsoft.com/office/officeart/2016/7/layout/VerticalDownArrowProcess"/>
    <dgm:cxn modelId="{ABBF705B-62CF-C54B-A531-C40875CB9DB9}" type="presParOf" srcId="{C8C92BFD-9DE3-2442-9E42-1BAD2117A804}" destId="{8F687A72-8D09-944D-8440-E93376437630}" srcOrd="4" destOrd="0" presId="urn:microsoft.com/office/officeart/2016/7/layout/VerticalDownArrowProcess"/>
    <dgm:cxn modelId="{6575391D-118E-F644-ABB9-44285A079798}" type="presParOf" srcId="{8F687A72-8D09-944D-8440-E93376437630}" destId="{09800D14-D0AE-974C-B9D3-311B39CDF736}" srcOrd="0" destOrd="0" presId="urn:microsoft.com/office/officeart/2016/7/layout/VerticalDownArrowProcess"/>
    <dgm:cxn modelId="{077BF002-1563-6148-ADEC-F1787E1D9B41}" type="presParOf" srcId="{8F687A72-8D09-944D-8440-E93376437630}" destId="{B88EA039-CFA7-204C-B9D2-242F19382FAB}" srcOrd="1" destOrd="0" presId="urn:microsoft.com/office/officeart/2016/7/layout/VerticalDownArrowProcess"/>
    <dgm:cxn modelId="{D7B07803-F4EC-A545-82AA-79AEF03CDF72}" type="presParOf" srcId="{8F687A72-8D09-944D-8440-E93376437630}" destId="{4D477D6C-43B9-894D-A107-94CBD541343F}" srcOrd="2" destOrd="0" presId="urn:microsoft.com/office/officeart/2016/7/layout/VerticalDownArrowProcess"/>
    <dgm:cxn modelId="{6BD9B915-0376-434B-A60A-B9B9C98F6C4A}" type="presParOf" srcId="{C8C92BFD-9DE3-2442-9E42-1BAD2117A804}" destId="{495C9F8B-4497-924C-B99E-50BA27287E0A}" srcOrd="5" destOrd="0" presId="urn:microsoft.com/office/officeart/2016/7/layout/VerticalDownArrowProcess"/>
    <dgm:cxn modelId="{8FF03C30-C9F4-F944-A4AE-06354E284005}" type="presParOf" srcId="{C8C92BFD-9DE3-2442-9E42-1BAD2117A804}" destId="{A227B8C2-BAAD-C141-A057-B5AA4350621A}" srcOrd="6" destOrd="0" presId="urn:microsoft.com/office/officeart/2016/7/layout/VerticalDownArrowProcess"/>
    <dgm:cxn modelId="{543A5C5E-EF8F-D248-867F-6692A055BBA0}" type="presParOf" srcId="{A227B8C2-BAAD-C141-A057-B5AA4350621A}" destId="{8F4AD8D5-DAB1-814E-8EDE-AAFF46DDBE4E}" srcOrd="0" destOrd="0" presId="urn:microsoft.com/office/officeart/2016/7/layout/VerticalDownArrowProcess"/>
    <dgm:cxn modelId="{1842F9E8-B86A-1F4C-8FDB-EDAFA63E7A91}" type="presParOf" srcId="{A227B8C2-BAAD-C141-A057-B5AA4350621A}" destId="{F8C76B0F-2955-114C-9A0B-8681964D66F5}" srcOrd="1" destOrd="0" presId="urn:microsoft.com/office/officeart/2016/7/layout/VerticalDownArrowProcess"/>
    <dgm:cxn modelId="{28D13E09-03A7-B846-AA42-D19124769DBA}" type="presParOf" srcId="{A227B8C2-BAAD-C141-A057-B5AA4350621A}" destId="{91132CE8-F83B-1940-A243-97A3DA8719B9}" srcOrd="2" destOrd="0" presId="urn:microsoft.com/office/officeart/2016/7/layout/VerticalDownArrowProcess"/>
    <dgm:cxn modelId="{2E9D2374-276C-F045-81BF-1E19C9BF15B4}" type="presParOf" srcId="{C8C92BFD-9DE3-2442-9E42-1BAD2117A804}" destId="{16465274-B92A-E144-981B-AB5778099696}" srcOrd="7" destOrd="0" presId="urn:microsoft.com/office/officeart/2016/7/layout/VerticalDownArrowProcess"/>
    <dgm:cxn modelId="{211647FD-DB20-9F4B-AA6F-6D287F4970CD}" type="presParOf" srcId="{C8C92BFD-9DE3-2442-9E42-1BAD2117A804}" destId="{1A7CD45E-9F60-9C42-A6F9-E1E868FD78F1}" srcOrd="8" destOrd="0" presId="urn:microsoft.com/office/officeart/2016/7/layout/VerticalDownArrowProcess"/>
    <dgm:cxn modelId="{250875F6-7165-7F41-90C6-23F7FE4DDC8E}" type="presParOf" srcId="{1A7CD45E-9F60-9C42-A6F9-E1E868FD78F1}" destId="{6A633198-02F6-1347-B2A5-F0CB389AF359}" srcOrd="0" destOrd="0" presId="urn:microsoft.com/office/officeart/2016/7/layout/VerticalDownArrowProcess"/>
    <dgm:cxn modelId="{C587AEB9-426F-A642-95D9-04EF8461ACA9}" type="presParOf" srcId="{1A7CD45E-9F60-9C42-A6F9-E1E868FD78F1}" destId="{DFB639FC-E8AA-F644-9D77-6510BF0078CE}" srcOrd="1" destOrd="0" presId="urn:microsoft.com/office/officeart/2016/7/layout/VerticalDownArrowProcess"/>
    <dgm:cxn modelId="{A65A9424-4167-7C4D-B159-AD173B830AEC}" type="presParOf" srcId="{1A7CD45E-9F60-9C42-A6F9-E1E868FD78F1}" destId="{B94A4B7F-1FDD-9A4D-8986-D4A9BC7BBC69}" srcOrd="2" destOrd="0" presId="urn:microsoft.com/office/officeart/2016/7/layout/VerticalDownArrowProcess"/>
    <dgm:cxn modelId="{7D718CA6-5BBC-4446-8195-A90DB66B316A}" type="presParOf" srcId="{C8C92BFD-9DE3-2442-9E42-1BAD2117A804}" destId="{84B20ED2-A3B7-A24B-8118-70F5F26382E8}" srcOrd="9" destOrd="0" presId="urn:microsoft.com/office/officeart/2016/7/layout/VerticalDownArrowProcess"/>
    <dgm:cxn modelId="{B89155DD-9778-6C4A-A14E-D0BA8FA83093}" type="presParOf" srcId="{C8C92BFD-9DE3-2442-9E42-1BAD2117A804}" destId="{F7B4A362-45A9-AA49-9B04-54EC1CECE6D0}" srcOrd="10" destOrd="0" presId="urn:microsoft.com/office/officeart/2016/7/layout/VerticalDownArrowProcess"/>
    <dgm:cxn modelId="{8D730ADB-E5D5-6342-B79C-D131BE76ABFF}" type="presParOf" srcId="{F7B4A362-45A9-AA49-9B04-54EC1CECE6D0}" destId="{D1BF4F27-1743-F54F-9F6C-298F11A6856A}" srcOrd="0" destOrd="0" presId="urn:microsoft.com/office/officeart/2016/7/layout/VerticalDownArrowProcess"/>
    <dgm:cxn modelId="{6FDBACC6-974D-364D-BE6C-C4926EFD6423}" type="presParOf" srcId="{F7B4A362-45A9-AA49-9B04-54EC1CECE6D0}" destId="{D12AE219-5874-3544-A49F-3E09F5CEE3B9}" srcOrd="1" destOrd="0" presId="urn:microsoft.com/office/officeart/2016/7/layout/VerticalDownArrowProcess"/>
    <dgm:cxn modelId="{6C9DC080-CF1C-EE47-8E5B-E15788B8B56C}" type="presParOf" srcId="{F7B4A362-45A9-AA49-9B04-54EC1CECE6D0}" destId="{D97EA185-4722-F246-8D03-784578DB67D9}"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DD19B7-995F-4A6F-BCF6-C0BADF850DE1}"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D31EE1F9-5B8E-4AA1-ABF6-D8DB9655DA4F}">
      <dgm:prSet/>
      <dgm:spPr/>
      <dgm:t>
        <a:bodyPr/>
        <a:lstStyle/>
        <a:p>
          <a:r>
            <a:rPr lang="en-US"/>
            <a:t>Cost</a:t>
          </a:r>
        </a:p>
      </dgm:t>
    </dgm:pt>
    <dgm:pt modelId="{EDEF7784-D2E0-473F-94E5-935CC222F8D2}" type="parTrans" cxnId="{4F79E57D-8046-46A7-BEC2-EDCA4EF65625}">
      <dgm:prSet/>
      <dgm:spPr/>
      <dgm:t>
        <a:bodyPr/>
        <a:lstStyle/>
        <a:p>
          <a:endParaRPr lang="en-US"/>
        </a:p>
      </dgm:t>
    </dgm:pt>
    <dgm:pt modelId="{A00337D5-3BD0-45A0-9009-76D24F4B9447}" type="sibTrans" cxnId="{4F79E57D-8046-46A7-BEC2-EDCA4EF65625}">
      <dgm:prSet/>
      <dgm:spPr/>
      <dgm:t>
        <a:bodyPr/>
        <a:lstStyle/>
        <a:p>
          <a:endParaRPr lang="en-US"/>
        </a:p>
      </dgm:t>
    </dgm:pt>
    <dgm:pt modelId="{AA5EF6BC-9F26-4EBA-B778-141E87C1B1C2}">
      <dgm:prSet/>
      <dgm:spPr/>
      <dgm:t>
        <a:bodyPr/>
        <a:lstStyle/>
        <a:p>
          <a:r>
            <a:rPr lang="en-US"/>
            <a:t>Cost of building the SMART Garden must fall within the project budget.</a:t>
          </a:r>
        </a:p>
      </dgm:t>
    </dgm:pt>
    <dgm:pt modelId="{340AEF56-0A48-4EB2-8A84-A0C100C96D20}" type="parTrans" cxnId="{C3C3CE66-9D74-49B9-B1A5-8999991B6ADC}">
      <dgm:prSet/>
      <dgm:spPr/>
      <dgm:t>
        <a:bodyPr/>
        <a:lstStyle/>
        <a:p>
          <a:endParaRPr lang="en-US"/>
        </a:p>
      </dgm:t>
    </dgm:pt>
    <dgm:pt modelId="{F9E6E4F9-3A73-4C00-B631-E9E93C5C536C}" type="sibTrans" cxnId="{C3C3CE66-9D74-49B9-B1A5-8999991B6ADC}">
      <dgm:prSet/>
      <dgm:spPr/>
      <dgm:t>
        <a:bodyPr/>
        <a:lstStyle/>
        <a:p>
          <a:endParaRPr lang="en-US"/>
        </a:p>
      </dgm:t>
    </dgm:pt>
    <dgm:pt modelId="{DAB404E2-4D14-4AB8-85CE-8AFDBAA30F30}">
      <dgm:prSet/>
      <dgm:spPr/>
      <dgm:t>
        <a:bodyPr/>
        <a:lstStyle/>
        <a:p>
          <a:r>
            <a:rPr lang="en-US"/>
            <a:t>Water</a:t>
          </a:r>
        </a:p>
      </dgm:t>
    </dgm:pt>
    <dgm:pt modelId="{A98AD173-FA8C-492E-94FD-C3F0B3E3EB62}" type="parTrans" cxnId="{91EC0251-7088-4F6D-A6E6-30F04A04211D}">
      <dgm:prSet/>
      <dgm:spPr/>
      <dgm:t>
        <a:bodyPr/>
        <a:lstStyle/>
        <a:p>
          <a:endParaRPr lang="en-US"/>
        </a:p>
      </dgm:t>
    </dgm:pt>
    <dgm:pt modelId="{32AFA2DF-B5C4-4E5B-BC0F-B1DE50E4BC12}" type="sibTrans" cxnId="{91EC0251-7088-4F6D-A6E6-30F04A04211D}">
      <dgm:prSet/>
      <dgm:spPr/>
      <dgm:t>
        <a:bodyPr/>
        <a:lstStyle/>
        <a:p>
          <a:endParaRPr lang="en-US"/>
        </a:p>
      </dgm:t>
    </dgm:pt>
    <dgm:pt modelId="{B125EB28-2D3C-4674-BF96-494653916AF2}">
      <dgm:prSet/>
      <dgm:spPr/>
      <dgm:t>
        <a:bodyPr/>
        <a:lstStyle/>
        <a:p>
          <a:r>
            <a:rPr lang="en-US"/>
            <a:t>Water based project requires thoughtful layout of electrical components.</a:t>
          </a:r>
        </a:p>
      </dgm:t>
    </dgm:pt>
    <dgm:pt modelId="{A9FE2171-2674-4BE5-ABD1-E89FD632D5FF}" type="parTrans" cxnId="{C08BB092-E1F6-41A4-9024-D488132FA32B}">
      <dgm:prSet/>
      <dgm:spPr/>
      <dgm:t>
        <a:bodyPr/>
        <a:lstStyle/>
        <a:p>
          <a:endParaRPr lang="en-US"/>
        </a:p>
      </dgm:t>
    </dgm:pt>
    <dgm:pt modelId="{767B64CE-40B8-41C7-BD14-C94B84FD833A}" type="sibTrans" cxnId="{C08BB092-E1F6-41A4-9024-D488132FA32B}">
      <dgm:prSet/>
      <dgm:spPr/>
      <dgm:t>
        <a:bodyPr/>
        <a:lstStyle/>
        <a:p>
          <a:endParaRPr lang="en-US"/>
        </a:p>
      </dgm:t>
    </dgm:pt>
    <dgm:pt modelId="{0A1B38E2-28B4-4179-A27E-9B2E5F477546}">
      <dgm:prSet/>
      <dgm:spPr/>
      <dgm:t>
        <a:bodyPr/>
        <a:lstStyle/>
        <a:p>
          <a:r>
            <a:rPr lang="en-US"/>
            <a:t>Meet</a:t>
          </a:r>
        </a:p>
      </dgm:t>
    </dgm:pt>
    <dgm:pt modelId="{57307574-D1AA-471A-AA8A-387BA0C9D234}" type="parTrans" cxnId="{F53E66EF-5312-4969-9476-906F124A5831}">
      <dgm:prSet/>
      <dgm:spPr/>
      <dgm:t>
        <a:bodyPr/>
        <a:lstStyle/>
        <a:p>
          <a:endParaRPr lang="en-US"/>
        </a:p>
      </dgm:t>
    </dgm:pt>
    <dgm:pt modelId="{B23B69C5-DBB5-4FEE-9E0C-A032F55C6988}" type="sibTrans" cxnId="{F53E66EF-5312-4969-9476-906F124A5831}">
      <dgm:prSet/>
      <dgm:spPr/>
      <dgm:t>
        <a:bodyPr/>
        <a:lstStyle/>
        <a:p>
          <a:endParaRPr lang="en-US"/>
        </a:p>
      </dgm:t>
    </dgm:pt>
    <dgm:pt modelId="{6C4A78C9-6732-40D8-8D0F-75D14573E1F6}">
      <dgm:prSet/>
      <dgm:spPr/>
      <dgm:t>
        <a:bodyPr/>
        <a:lstStyle/>
        <a:p>
          <a:r>
            <a:rPr lang="en-US"/>
            <a:t>Project must meet all standard engineering ethics.</a:t>
          </a:r>
        </a:p>
      </dgm:t>
    </dgm:pt>
    <dgm:pt modelId="{168AA998-9CDA-43C4-B76B-B56A758FCB49}" type="parTrans" cxnId="{B539F800-1E48-4550-ABBB-A920EBB5E6EE}">
      <dgm:prSet/>
      <dgm:spPr/>
      <dgm:t>
        <a:bodyPr/>
        <a:lstStyle/>
        <a:p>
          <a:endParaRPr lang="en-US"/>
        </a:p>
      </dgm:t>
    </dgm:pt>
    <dgm:pt modelId="{9CAAC2AA-4329-4CDB-ACF4-6C3E995557A1}" type="sibTrans" cxnId="{B539F800-1E48-4550-ABBB-A920EBB5E6EE}">
      <dgm:prSet/>
      <dgm:spPr/>
      <dgm:t>
        <a:bodyPr/>
        <a:lstStyle/>
        <a:p>
          <a:endParaRPr lang="en-US"/>
        </a:p>
      </dgm:t>
    </dgm:pt>
    <dgm:pt modelId="{37D9E223-14FE-476A-B6DE-99FA0164BE70}">
      <dgm:prSet/>
      <dgm:spPr/>
      <dgm:t>
        <a:bodyPr/>
        <a:lstStyle/>
        <a:p>
          <a:r>
            <a:rPr lang="en-US"/>
            <a:t>Have</a:t>
          </a:r>
        </a:p>
      </dgm:t>
    </dgm:pt>
    <dgm:pt modelId="{2592CB5E-9D80-4A2E-AF16-9264A905368E}" type="parTrans" cxnId="{558D023A-9D5B-446D-829D-EFA790FEE6C5}">
      <dgm:prSet/>
      <dgm:spPr/>
      <dgm:t>
        <a:bodyPr/>
        <a:lstStyle/>
        <a:p>
          <a:endParaRPr lang="en-US"/>
        </a:p>
      </dgm:t>
    </dgm:pt>
    <dgm:pt modelId="{189D0C23-05B7-4731-94EA-6174F040953C}" type="sibTrans" cxnId="{558D023A-9D5B-446D-829D-EFA790FEE6C5}">
      <dgm:prSet/>
      <dgm:spPr/>
      <dgm:t>
        <a:bodyPr/>
        <a:lstStyle/>
        <a:p>
          <a:endParaRPr lang="en-US"/>
        </a:p>
      </dgm:t>
    </dgm:pt>
    <dgm:pt modelId="{198D6070-0397-4914-A67A-012732343668}">
      <dgm:prSet/>
      <dgm:spPr/>
      <dgm:t>
        <a:bodyPr/>
        <a:lstStyle/>
        <a:p>
          <a:r>
            <a:rPr lang="en-US"/>
            <a:t>SMART Garden must have internet connectivity via wireless communications.</a:t>
          </a:r>
        </a:p>
      </dgm:t>
    </dgm:pt>
    <dgm:pt modelId="{C370564A-7B81-4C40-9CC4-DAE7B91EA2B3}" type="parTrans" cxnId="{5D8B6EEF-4DA2-44E5-A9F3-D0D9D0949950}">
      <dgm:prSet/>
      <dgm:spPr/>
      <dgm:t>
        <a:bodyPr/>
        <a:lstStyle/>
        <a:p>
          <a:endParaRPr lang="en-US"/>
        </a:p>
      </dgm:t>
    </dgm:pt>
    <dgm:pt modelId="{DF926FB9-F64A-4120-9B81-06F93DC63DA9}" type="sibTrans" cxnId="{5D8B6EEF-4DA2-44E5-A9F3-D0D9D0949950}">
      <dgm:prSet/>
      <dgm:spPr/>
      <dgm:t>
        <a:bodyPr/>
        <a:lstStyle/>
        <a:p>
          <a:endParaRPr lang="en-US"/>
        </a:p>
      </dgm:t>
    </dgm:pt>
    <dgm:pt modelId="{BE8FC465-ADBD-47CF-86C2-D13DAEDC6AAD}">
      <dgm:prSet/>
      <dgm:spPr/>
      <dgm:t>
        <a:bodyPr/>
        <a:lstStyle/>
        <a:p>
          <a:r>
            <a:rPr lang="en-US"/>
            <a:t>Size</a:t>
          </a:r>
        </a:p>
      </dgm:t>
    </dgm:pt>
    <dgm:pt modelId="{C5661D97-CDC2-4C17-8B37-1F5C164D58C5}" type="parTrans" cxnId="{425A74A8-2068-4FDB-8E68-77B30196C15F}">
      <dgm:prSet/>
      <dgm:spPr/>
      <dgm:t>
        <a:bodyPr/>
        <a:lstStyle/>
        <a:p>
          <a:endParaRPr lang="en-US"/>
        </a:p>
      </dgm:t>
    </dgm:pt>
    <dgm:pt modelId="{7CA32260-78C8-4B4B-AFCF-1ECB2EB14D2D}" type="sibTrans" cxnId="{425A74A8-2068-4FDB-8E68-77B30196C15F}">
      <dgm:prSet/>
      <dgm:spPr/>
      <dgm:t>
        <a:bodyPr/>
        <a:lstStyle/>
        <a:p>
          <a:endParaRPr lang="en-US"/>
        </a:p>
      </dgm:t>
    </dgm:pt>
    <dgm:pt modelId="{A9162979-69C9-4B37-9A1A-1C7E46461661}">
      <dgm:prSet/>
      <dgm:spPr/>
      <dgm:t>
        <a:bodyPr/>
        <a:lstStyle/>
        <a:p>
          <a:r>
            <a:rPr lang="en-US"/>
            <a:t>Size of the housing must be taken into consideration.</a:t>
          </a:r>
        </a:p>
      </dgm:t>
    </dgm:pt>
    <dgm:pt modelId="{EAF981B3-9BCC-461D-A8A0-2CDD242345AF}" type="parTrans" cxnId="{10C69627-609D-4DCC-8814-0247C9861A9A}">
      <dgm:prSet/>
      <dgm:spPr/>
      <dgm:t>
        <a:bodyPr/>
        <a:lstStyle/>
        <a:p>
          <a:endParaRPr lang="en-US"/>
        </a:p>
      </dgm:t>
    </dgm:pt>
    <dgm:pt modelId="{9B91212F-9F97-4A48-A0D6-5DFAF3B95C33}" type="sibTrans" cxnId="{10C69627-609D-4DCC-8814-0247C9861A9A}">
      <dgm:prSet/>
      <dgm:spPr/>
      <dgm:t>
        <a:bodyPr/>
        <a:lstStyle/>
        <a:p>
          <a:endParaRPr lang="en-US"/>
        </a:p>
      </dgm:t>
    </dgm:pt>
    <dgm:pt modelId="{76845068-1096-1944-B049-1F700E8FEC75}" type="pres">
      <dgm:prSet presAssocID="{64DD19B7-995F-4A6F-BCF6-C0BADF850DE1}" presName="Name0" presStyleCnt="0">
        <dgm:presLayoutVars>
          <dgm:dir/>
          <dgm:animLvl val="lvl"/>
          <dgm:resizeHandles val="exact"/>
        </dgm:presLayoutVars>
      </dgm:prSet>
      <dgm:spPr/>
    </dgm:pt>
    <dgm:pt modelId="{6D349852-695C-3748-8778-44E7D7FB328E}" type="pres">
      <dgm:prSet presAssocID="{BE8FC465-ADBD-47CF-86C2-D13DAEDC6AAD}" presName="boxAndChildren" presStyleCnt="0"/>
      <dgm:spPr/>
    </dgm:pt>
    <dgm:pt modelId="{CD05BB9E-D85A-704E-B122-E8A8EF03F7CC}" type="pres">
      <dgm:prSet presAssocID="{BE8FC465-ADBD-47CF-86C2-D13DAEDC6AAD}" presName="parentTextBox" presStyleLbl="alignNode1" presStyleIdx="0" presStyleCnt="5"/>
      <dgm:spPr/>
    </dgm:pt>
    <dgm:pt modelId="{CE599921-9633-E34A-8A22-66F181E16D45}" type="pres">
      <dgm:prSet presAssocID="{BE8FC465-ADBD-47CF-86C2-D13DAEDC6AAD}" presName="descendantBox" presStyleLbl="bgAccFollowNode1" presStyleIdx="0" presStyleCnt="5"/>
      <dgm:spPr/>
    </dgm:pt>
    <dgm:pt modelId="{166ADDA2-3489-344B-B554-D53C603638A7}" type="pres">
      <dgm:prSet presAssocID="{189D0C23-05B7-4731-94EA-6174F040953C}" presName="sp" presStyleCnt="0"/>
      <dgm:spPr/>
    </dgm:pt>
    <dgm:pt modelId="{6A337749-A149-B040-B9CD-7E81A13A70B7}" type="pres">
      <dgm:prSet presAssocID="{37D9E223-14FE-476A-B6DE-99FA0164BE70}" presName="arrowAndChildren" presStyleCnt="0"/>
      <dgm:spPr/>
    </dgm:pt>
    <dgm:pt modelId="{E97E70A5-0521-1240-AF2B-09925818543A}" type="pres">
      <dgm:prSet presAssocID="{37D9E223-14FE-476A-B6DE-99FA0164BE70}" presName="parentTextArrow" presStyleLbl="node1" presStyleIdx="0" presStyleCnt="0"/>
      <dgm:spPr/>
    </dgm:pt>
    <dgm:pt modelId="{01A5EC50-2370-8244-BF2A-548573C92A81}" type="pres">
      <dgm:prSet presAssocID="{37D9E223-14FE-476A-B6DE-99FA0164BE70}" presName="arrow" presStyleLbl="alignNode1" presStyleIdx="1" presStyleCnt="5"/>
      <dgm:spPr/>
    </dgm:pt>
    <dgm:pt modelId="{4999EC1B-E8F2-584B-95AB-6E7D4B8FEAC2}" type="pres">
      <dgm:prSet presAssocID="{37D9E223-14FE-476A-B6DE-99FA0164BE70}" presName="descendantArrow" presStyleLbl="bgAccFollowNode1" presStyleIdx="1" presStyleCnt="5"/>
      <dgm:spPr/>
    </dgm:pt>
    <dgm:pt modelId="{9488D5F7-5006-A245-802A-C323B023F85D}" type="pres">
      <dgm:prSet presAssocID="{B23B69C5-DBB5-4FEE-9E0C-A032F55C6988}" presName="sp" presStyleCnt="0"/>
      <dgm:spPr/>
    </dgm:pt>
    <dgm:pt modelId="{A95F983D-03A1-444C-A8AB-8BB2B8534A72}" type="pres">
      <dgm:prSet presAssocID="{0A1B38E2-28B4-4179-A27E-9B2E5F477546}" presName="arrowAndChildren" presStyleCnt="0"/>
      <dgm:spPr/>
    </dgm:pt>
    <dgm:pt modelId="{4FF77096-1010-694D-851D-3C02F27B43A1}" type="pres">
      <dgm:prSet presAssocID="{0A1B38E2-28B4-4179-A27E-9B2E5F477546}" presName="parentTextArrow" presStyleLbl="node1" presStyleIdx="0" presStyleCnt="0"/>
      <dgm:spPr/>
    </dgm:pt>
    <dgm:pt modelId="{2130F051-E032-504C-8F54-EFAF4C6EF869}" type="pres">
      <dgm:prSet presAssocID="{0A1B38E2-28B4-4179-A27E-9B2E5F477546}" presName="arrow" presStyleLbl="alignNode1" presStyleIdx="2" presStyleCnt="5"/>
      <dgm:spPr/>
    </dgm:pt>
    <dgm:pt modelId="{075A8C55-3F81-7D4A-AA4E-3795383FEDD8}" type="pres">
      <dgm:prSet presAssocID="{0A1B38E2-28B4-4179-A27E-9B2E5F477546}" presName="descendantArrow" presStyleLbl="bgAccFollowNode1" presStyleIdx="2" presStyleCnt="5"/>
      <dgm:spPr/>
    </dgm:pt>
    <dgm:pt modelId="{8899E896-4D07-6A4D-B3F0-F12869615615}" type="pres">
      <dgm:prSet presAssocID="{32AFA2DF-B5C4-4E5B-BC0F-B1DE50E4BC12}" presName="sp" presStyleCnt="0"/>
      <dgm:spPr/>
    </dgm:pt>
    <dgm:pt modelId="{21777184-932C-2049-9498-DC34FB07C8CD}" type="pres">
      <dgm:prSet presAssocID="{DAB404E2-4D14-4AB8-85CE-8AFDBAA30F30}" presName="arrowAndChildren" presStyleCnt="0"/>
      <dgm:spPr/>
    </dgm:pt>
    <dgm:pt modelId="{8531AAC5-3F90-6841-8040-8FC11D46C209}" type="pres">
      <dgm:prSet presAssocID="{DAB404E2-4D14-4AB8-85CE-8AFDBAA30F30}" presName="parentTextArrow" presStyleLbl="node1" presStyleIdx="0" presStyleCnt="0"/>
      <dgm:spPr/>
    </dgm:pt>
    <dgm:pt modelId="{5BD41081-A00A-214A-B746-338352DFE0B0}" type="pres">
      <dgm:prSet presAssocID="{DAB404E2-4D14-4AB8-85CE-8AFDBAA30F30}" presName="arrow" presStyleLbl="alignNode1" presStyleIdx="3" presStyleCnt="5"/>
      <dgm:spPr/>
    </dgm:pt>
    <dgm:pt modelId="{8AF82583-0058-E241-83E3-540D9998FB12}" type="pres">
      <dgm:prSet presAssocID="{DAB404E2-4D14-4AB8-85CE-8AFDBAA30F30}" presName="descendantArrow" presStyleLbl="bgAccFollowNode1" presStyleIdx="3" presStyleCnt="5"/>
      <dgm:spPr/>
    </dgm:pt>
    <dgm:pt modelId="{3763654F-08E3-F14F-A857-54826D1500D2}" type="pres">
      <dgm:prSet presAssocID="{A00337D5-3BD0-45A0-9009-76D24F4B9447}" presName="sp" presStyleCnt="0"/>
      <dgm:spPr/>
    </dgm:pt>
    <dgm:pt modelId="{E4E454C7-1EB8-744F-9FFF-165C8BA51E89}" type="pres">
      <dgm:prSet presAssocID="{D31EE1F9-5B8E-4AA1-ABF6-D8DB9655DA4F}" presName="arrowAndChildren" presStyleCnt="0"/>
      <dgm:spPr/>
    </dgm:pt>
    <dgm:pt modelId="{073BEAE7-27C7-214C-9D3C-DC9726224728}" type="pres">
      <dgm:prSet presAssocID="{D31EE1F9-5B8E-4AA1-ABF6-D8DB9655DA4F}" presName="parentTextArrow" presStyleLbl="node1" presStyleIdx="0" presStyleCnt="0"/>
      <dgm:spPr/>
    </dgm:pt>
    <dgm:pt modelId="{22E6833B-624F-384B-8B82-D86823C287C6}" type="pres">
      <dgm:prSet presAssocID="{D31EE1F9-5B8E-4AA1-ABF6-D8DB9655DA4F}" presName="arrow" presStyleLbl="alignNode1" presStyleIdx="4" presStyleCnt="5"/>
      <dgm:spPr/>
    </dgm:pt>
    <dgm:pt modelId="{D2169F6D-24B3-5D41-9BDE-F0D35C8032C0}" type="pres">
      <dgm:prSet presAssocID="{D31EE1F9-5B8E-4AA1-ABF6-D8DB9655DA4F}" presName="descendantArrow" presStyleLbl="bgAccFollowNode1" presStyleIdx="4" presStyleCnt="5"/>
      <dgm:spPr/>
    </dgm:pt>
  </dgm:ptLst>
  <dgm:cxnLst>
    <dgm:cxn modelId="{B539F800-1E48-4550-ABBB-A920EBB5E6EE}" srcId="{0A1B38E2-28B4-4179-A27E-9B2E5F477546}" destId="{6C4A78C9-6732-40D8-8D0F-75D14573E1F6}" srcOrd="0" destOrd="0" parTransId="{168AA998-9CDA-43C4-B76B-B56A758FCB49}" sibTransId="{9CAAC2AA-4329-4CDB-ACF4-6C3E995557A1}"/>
    <dgm:cxn modelId="{16C5BB22-FEC7-514D-BCC0-1800AB5D87DC}" type="presOf" srcId="{BE8FC465-ADBD-47CF-86C2-D13DAEDC6AAD}" destId="{CD05BB9E-D85A-704E-B122-E8A8EF03F7CC}" srcOrd="0" destOrd="0" presId="urn:microsoft.com/office/officeart/2016/7/layout/VerticalDownArrowProcess"/>
    <dgm:cxn modelId="{10C69627-609D-4DCC-8814-0247C9861A9A}" srcId="{BE8FC465-ADBD-47CF-86C2-D13DAEDC6AAD}" destId="{A9162979-69C9-4B37-9A1A-1C7E46461661}" srcOrd="0" destOrd="0" parTransId="{EAF981B3-9BCC-461D-A8A0-2CDD242345AF}" sibTransId="{9B91212F-9F97-4A48-A0D6-5DFAF3B95C33}"/>
    <dgm:cxn modelId="{A083E029-0899-554C-9070-F6ED75343322}" type="presOf" srcId="{0A1B38E2-28B4-4179-A27E-9B2E5F477546}" destId="{4FF77096-1010-694D-851D-3C02F27B43A1}" srcOrd="0" destOrd="0" presId="urn:microsoft.com/office/officeart/2016/7/layout/VerticalDownArrowProcess"/>
    <dgm:cxn modelId="{B332FC33-3A04-8E4C-8108-0D2302F88441}" type="presOf" srcId="{D31EE1F9-5B8E-4AA1-ABF6-D8DB9655DA4F}" destId="{22E6833B-624F-384B-8B82-D86823C287C6}" srcOrd="1" destOrd="0" presId="urn:microsoft.com/office/officeart/2016/7/layout/VerticalDownArrowProcess"/>
    <dgm:cxn modelId="{558D023A-9D5B-446D-829D-EFA790FEE6C5}" srcId="{64DD19B7-995F-4A6F-BCF6-C0BADF850DE1}" destId="{37D9E223-14FE-476A-B6DE-99FA0164BE70}" srcOrd="3" destOrd="0" parTransId="{2592CB5E-9D80-4A2E-AF16-9264A905368E}" sibTransId="{189D0C23-05B7-4731-94EA-6174F040953C}"/>
    <dgm:cxn modelId="{98B9A962-5160-AC4E-821B-2CC61C65FC42}" type="presOf" srcId="{0A1B38E2-28B4-4179-A27E-9B2E5F477546}" destId="{2130F051-E032-504C-8F54-EFAF4C6EF869}" srcOrd="1" destOrd="0" presId="urn:microsoft.com/office/officeart/2016/7/layout/VerticalDownArrowProcess"/>
    <dgm:cxn modelId="{D939CE64-2E98-6B4B-BBFC-49FBBAD6D2BE}" type="presOf" srcId="{DAB404E2-4D14-4AB8-85CE-8AFDBAA30F30}" destId="{5BD41081-A00A-214A-B746-338352DFE0B0}" srcOrd="1" destOrd="0" presId="urn:microsoft.com/office/officeart/2016/7/layout/VerticalDownArrowProcess"/>
    <dgm:cxn modelId="{C3C3CE66-9D74-49B9-B1A5-8999991B6ADC}" srcId="{D31EE1F9-5B8E-4AA1-ABF6-D8DB9655DA4F}" destId="{AA5EF6BC-9F26-4EBA-B778-141E87C1B1C2}" srcOrd="0" destOrd="0" parTransId="{340AEF56-0A48-4EB2-8A84-A0C100C96D20}" sibTransId="{F9E6E4F9-3A73-4C00-B631-E9E93C5C536C}"/>
    <dgm:cxn modelId="{91EC0251-7088-4F6D-A6E6-30F04A04211D}" srcId="{64DD19B7-995F-4A6F-BCF6-C0BADF850DE1}" destId="{DAB404E2-4D14-4AB8-85CE-8AFDBAA30F30}" srcOrd="1" destOrd="0" parTransId="{A98AD173-FA8C-492E-94FD-C3F0B3E3EB62}" sibTransId="{32AFA2DF-B5C4-4E5B-BC0F-B1DE50E4BC12}"/>
    <dgm:cxn modelId="{71CB1A51-BD79-4F47-860E-19664858541C}" type="presOf" srcId="{A9162979-69C9-4B37-9A1A-1C7E46461661}" destId="{CE599921-9633-E34A-8A22-66F181E16D45}" srcOrd="0" destOrd="0" presId="urn:microsoft.com/office/officeart/2016/7/layout/VerticalDownArrowProcess"/>
    <dgm:cxn modelId="{3A980477-7143-FB42-ACC5-D1433A91627D}" type="presOf" srcId="{B125EB28-2D3C-4674-BF96-494653916AF2}" destId="{8AF82583-0058-E241-83E3-540D9998FB12}" srcOrd="0" destOrd="0" presId="urn:microsoft.com/office/officeart/2016/7/layout/VerticalDownArrowProcess"/>
    <dgm:cxn modelId="{8511637A-B631-5D4A-8C9C-4F598427E6BD}" type="presOf" srcId="{AA5EF6BC-9F26-4EBA-B778-141E87C1B1C2}" destId="{D2169F6D-24B3-5D41-9BDE-F0D35C8032C0}" srcOrd="0" destOrd="0" presId="urn:microsoft.com/office/officeart/2016/7/layout/VerticalDownArrowProcess"/>
    <dgm:cxn modelId="{4F79E57D-8046-46A7-BEC2-EDCA4EF65625}" srcId="{64DD19B7-995F-4A6F-BCF6-C0BADF850DE1}" destId="{D31EE1F9-5B8E-4AA1-ABF6-D8DB9655DA4F}" srcOrd="0" destOrd="0" parTransId="{EDEF7784-D2E0-473F-94E5-935CC222F8D2}" sibTransId="{A00337D5-3BD0-45A0-9009-76D24F4B9447}"/>
    <dgm:cxn modelId="{FA678984-9B1C-DD4D-9370-70C9AB13C3BD}" type="presOf" srcId="{37D9E223-14FE-476A-B6DE-99FA0164BE70}" destId="{01A5EC50-2370-8244-BF2A-548573C92A81}" srcOrd="1" destOrd="0" presId="urn:microsoft.com/office/officeart/2016/7/layout/VerticalDownArrowProcess"/>
    <dgm:cxn modelId="{C08BB092-E1F6-41A4-9024-D488132FA32B}" srcId="{DAB404E2-4D14-4AB8-85CE-8AFDBAA30F30}" destId="{B125EB28-2D3C-4674-BF96-494653916AF2}" srcOrd="0" destOrd="0" parTransId="{A9FE2171-2674-4BE5-ABD1-E89FD632D5FF}" sibTransId="{767B64CE-40B8-41C7-BD14-C94B84FD833A}"/>
    <dgm:cxn modelId="{C66A30A6-3996-EF46-87C2-19A90C686025}" type="presOf" srcId="{DAB404E2-4D14-4AB8-85CE-8AFDBAA30F30}" destId="{8531AAC5-3F90-6841-8040-8FC11D46C209}" srcOrd="0" destOrd="0" presId="urn:microsoft.com/office/officeart/2016/7/layout/VerticalDownArrowProcess"/>
    <dgm:cxn modelId="{425A74A8-2068-4FDB-8E68-77B30196C15F}" srcId="{64DD19B7-995F-4A6F-BCF6-C0BADF850DE1}" destId="{BE8FC465-ADBD-47CF-86C2-D13DAEDC6AAD}" srcOrd="4" destOrd="0" parTransId="{C5661D97-CDC2-4C17-8B37-1F5C164D58C5}" sibTransId="{7CA32260-78C8-4B4B-AFCF-1ECB2EB14D2D}"/>
    <dgm:cxn modelId="{D5147AB7-3D61-7946-9CE9-2FD2661860DC}" type="presOf" srcId="{6C4A78C9-6732-40D8-8D0F-75D14573E1F6}" destId="{075A8C55-3F81-7D4A-AA4E-3795383FEDD8}" srcOrd="0" destOrd="0" presId="urn:microsoft.com/office/officeart/2016/7/layout/VerticalDownArrowProcess"/>
    <dgm:cxn modelId="{7CC567C4-9B85-704C-B905-4376F0A157CB}" type="presOf" srcId="{37D9E223-14FE-476A-B6DE-99FA0164BE70}" destId="{E97E70A5-0521-1240-AF2B-09925818543A}" srcOrd="0" destOrd="0" presId="urn:microsoft.com/office/officeart/2016/7/layout/VerticalDownArrowProcess"/>
    <dgm:cxn modelId="{E3F607C8-F8B4-D542-957D-F76D1BE99767}" type="presOf" srcId="{64DD19B7-995F-4A6F-BCF6-C0BADF850DE1}" destId="{76845068-1096-1944-B049-1F700E8FEC75}" srcOrd="0" destOrd="0" presId="urn:microsoft.com/office/officeart/2016/7/layout/VerticalDownArrowProcess"/>
    <dgm:cxn modelId="{367CD2DC-D021-E743-BC17-181F90832AE1}" type="presOf" srcId="{D31EE1F9-5B8E-4AA1-ABF6-D8DB9655DA4F}" destId="{073BEAE7-27C7-214C-9D3C-DC9726224728}" srcOrd="0" destOrd="0" presId="urn:microsoft.com/office/officeart/2016/7/layout/VerticalDownArrowProcess"/>
    <dgm:cxn modelId="{F53E66EF-5312-4969-9476-906F124A5831}" srcId="{64DD19B7-995F-4A6F-BCF6-C0BADF850DE1}" destId="{0A1B38E2-28B4-4179-A27E-9B2E5F477546}" srcOrd="2" destOrd="0" parTransId="{57307574-D1AA-471A-AA8A-387BA0C9D234}" sibTransId="{B23B69C5-DBB5-4FEE-9E0C-A032F55C6988}"/>
    <dgm:cxn modelId="{5D8B6EEF-4DA2-44E5-A9F3-D0D9D0949950}" srcId="{37D9E223-14FE-476A-B6DE-99FA0164BE70}" destId="{198D6070-0397-4914-A67A-012732343668}" srcOrd="0" destOrd="0" parTransId="{C370564A-7B81-4C40-9CC4-DAE7B91EA2B3}" sibTransId="{DF926FB9-F64A-4120-9B81-06F93DC63DA9}"/>
    <dgm:cxn modelId="{CF0C03FD-F689-184C-9142-AD9A0917D82C}" type="presOf" srcId="{198D6070-0397-4914-A67A-012732343668}" destId="{4999EC1B-E8F2-584B-95AB-6E7D4B8FEAC2}" srcOrd="0" destOrd="0" presId="urn:microsoft.com/office/officeart/2016/7/layout/VerticalDownArrowProcess"/>
    <dgm:cxn modelId="{8AC4445C-6FC0-4B40-99CC-A4CA2C26A526}" type="presParOf" srcId="{76845068-1096-1944-B049-1F700E8FEC75}" destId="{6D349852-695C-3748-8778-44E7D7FB328E}" srcOrd="0" destOrd="0" presId="urn:microsoft.com/office/officeart/2016/7/layout/VerticalDownArrowProcess"/>
    <dgm:cxn modelId="{B1094133-DA0A-3741-AFC1-8F6D6696A973}" type="presParOf" srcId="{6D349852-695C-3748-8778-44E7D7FB328E}" destId="{CD05BB9E-D85A-704E-B122-E8A8EF03F7CC}" srcOrd="0" destOrd="0" presId="urn:microsoft.com/office/officeart/2016/7/layout/VerticalDownArrowProcess"/>
    <dgm:cxn modelId="{DB292987-34F0-E848-835D-A30806D86904}" type="presParOf" srcId="{6D349852-695C-3748-8778-44E7D7FB328E}" destId="{CE599921-9633-E34A-8A22-66F181E16D45}" srcOrd="1" destOrd="0" presId="urn:microsoft.com/office/officeart/2016/7/layout/VerticalDownArrowProcess"/>
    <dgm:cxn modelId="{4201473E-CFFF-F64B-992B-A8C1CD8F2263}" type="presParOf" srcId="{76845068-1096-1944-B049-1F700E8FEC75}" destId="{166ADDA2-3489-344B-B554-D53C603638A7}" srcOrd="1" destOrd="0" presId="urn:microsoft.com/office/officeart/2016/7/layout/VerticalDownArrowProcess"/>
    <dgm:cxn modelId="{DABF5794-F4E2-0148-A6F7-0AEE86AD2174}" type="presParOf" srcId="{76845068-1096-1944-B049-1F700E8FEC75}" destId="{6A337749-A149-B040-B9CD-7E81A13A70B7}" srcOrd="2" destOrd="0" presId="urn:microsoft.com/office/officeart/2016/7/layout/VerticalDownArrowProcess"/>
    <dgm:cxn modelId="{117A47AE-3456-BD4F-8F16-72427211B231}" type="presParOf" srcId="{6A337749-A149-B040-B9CD-7E81A13A70B7}" destId="{E97E70A5-0521-1240-AF2B-09925818543A}" srcOrd="0" destOrd="0" presId="urn:microsoft.com/office/officeart/2016/7/layout/VerticalDownArrowProcess"/>
    <dgm:cxn modelId="{DA129F35-C36D-764F-A01D-3AF7B86D316E}" type="presParOf" srcId="{6A337749-A149-B040-B9CD-7E81A13A70B7}" destId="{01A5EC50-2370-8244-BF2A-548573C92A81}" srcOrd="1" destOrd="0" presId="urn:microsoft.com/office/officeart/2016/7/layout/VerticalDownArrowProcess"/>
    <dgm:cxn modelId="{78200305-C081-3D4B-BF09-A63ADBCC9BDD}" type="presParOf" srcId="{6A337749-A149-B040-B9CD-7E81A13A70B7}" destId="{4999EC1B-E8F2-584B-95AB-6E7D4B8FEAC2}" srcOrd="2" destOrd="0" presId="urn:microsoft.com/office/officeart/2016/7/layout/VerticalDownArrowProcess"/>
    <dgm:cxn modelId="{86D5C1D3-3B3F-C446-BFD1-DD45B1A6D69F}" type="presParOf" srcId="{76845068-1096-1944-B049-1F700E8FEC75}" destId="{9488D5F7-5006-A245-802A-C323B023F85D}" srcOrd="3" destOrd="0" presId="urn:microsoft.com/office/officeart/2016/7/layout/VerticalDownArrowProcess"/>
    <dgm:cxn modelId="{87CDB6CF-22DE-3E42-8390-2ECC6B04D3C9}" type="presParOf" srcId="{76845068-1096-1944-B049-1F700E8FEC75}" destId="{A95F983D-03A1-444C-A8AB-8BB2B8534A72}" srcOrd="4" destOrd="0" presId="urn:microsoft.com/office/officeart/2016/7/layout/VerticalDownArrowProcess"/>
    <dgm:cxn modelId="{EF50FF2D-DC60-DE48-8EBF-E9846B5427B7}" type="presParOf" srcId="{A95F983D-03A1-444C-A8AB-8BB2B8534A72}" destId="{4FF77096-1010-694D-851D-3C02F27B43A1}" srcOrd="0" destOrd="0" presId="urn:microsoft.com/office/officeart/2016/7/layout/VerticalDownArrowProcess"/>
    <dgm:cxn modelId="{FB564892-9AD1-AF4D-8974-3032183E968C}" type="presParOf" srcId="{A95F983D-03A1-444C-A8AB-8BB2B8534A72}" destId="{2130F051-E032-504C-8F54-EFAF4C6EF869}" srcOrd="1" destOrd="0" presId="urn:microsoft.com/office/officeart/2016/7/layout/VerticalDownArrowProcess"/>
    <dgm:cxn modelId="{7C1993BA-985C-864F-8076-18F807328E81}" type="presParOf" srcId="{A95F983D-03A1-444C-A8AB-8BB2B8534A72}" destId="{075A8C55-3F81-7D4A-AA4E-3795383FEDD8}" srcOrd="2" destOrd="0" presId="urn:microsoft.com/office/officeart/2016/7/layout/VerticalDownArrowProcess"/>
    <dgm:cxn modelId="{80B72D39-C593-B24A-A5E6-7318351BD2DF}" type="presParOf" srcId="{76845068-1096-1944-B049-1F700E8FEC75}" destId="{8899E896-4D07-6A4D-B3F0-F12869615615}" srcOrd="5" destOrd="0" presId="urn:microsoft.com/office/officeart/2016/7/layout/VerticalDownArrowProcess"/>
    <dgm:cxn modelId="{90E79C27-EF0F-0E40-ADA3-95B9785ABA42}" type="presParOf" srcId="{76845068-1096-1944-B049-1F700E8FEC75}" destId="{21777184-932C-2049-9498-DC34FB07C8CD}" srcOrd="6" destOrd="0" presId="urn:microsoft.com/office/officeart/2016/7/layout/VerticalDownArrowProcess"/>
    <dgm:cxn modelId="{95680D9D-01B1-824B-B4F6-2B5CC4F29080}" type="presParOf" srcId="{21777184-932C-2049-9498-DC34FB07C8CD}" destId="{8531AAC5-3F90-6841-8040-8FC11D46C209}" srcOrd="0" destOrd="0" presId="urn:microsoft.com/office/officeart/2016/7/layout/VerticalDownArrowProcess"/>
    <dgm:cxn modelId="{F3C0F340-966B-7F48-9CBA-951CB06ED75F}" type="presParOf" srcId="{21777184-932C-2049-9498-DC34FB07C8CD}" destId="{5BD41081-A00A-214A-B746-338352DFE0B0}" srcOrd="1" destOrd="0" presId="urn:microsoft.com/office/officeart/2016/7/layout/VerticalDownArrowProcess"/>
    <dgm:cxn modelId="{11218BE7-1A7C-384C-A284-87E8FC9B1F5A}" type="presParOf" srcId="{21777184-932C-2049-9498-DC34FB07C8CD}" destId="{8AF82583-0058-E241-83E3-540D9998FB12}" srcOrd="2" destOrd="0" presId="urn:microsoft.com/office/officeart/2016/7/layout/VerticalDownArrowProcess"/>
    <dgm:cxn modelId="{13797598-211C-7745-A18F-1CB768E7EBEC}" type="presParOf" srcId="{76845068-1096-1944-B049-1F700E8FEC75}" destId="{3763654F-08E3-F14F-A857-54826D1500D2}" srcOrd="7" destOrd="0" presId="urn:microsoft.com/office/officeart/2016/7/layout/VerticalDownArrowProcess"/>
    <dgm:cxn modelId="{8E4E5924-36DB-5646-89F2-D46237A391C9}" type="presParOf" srcId="{76845068-1096-1944-B049-1F700E8FEC75}" destId="{E4E454C7-1EB8-744F-9FFF-165C8BA51E89}" srcOrd="8" destOrd="0" presId="urn:microsoft.com/office/officeart/2016/7/layout/VerticalDownArrowProcess"/>
    <dgm:cxn modelId="{9B499A21-E6B9-B646-9BA0-DAEB191F206E}" type="presParOf" srcId="{E4E454C7-1EB8-744F-9FFF-165C8BA51E89}" destId="{073BEAE7-27C7-214C-9D3C-DC9726224728}" srcOrd="0" destOrd="0" presId="urn:microsoft.com/office/officeart/2016/7/layout/VerticalDownArrowProcess"/>
    <dgm:cxn modelId="{10BF5765-AADE-1B4D-AB7A-8E30FEE9A424}" type="presParOf" srcId="{E4E454C7-1EB8-744F-9FFF-165C8BA51E89}" destId="{22E6833B-624F-384B-8B82-D86823C287C6}" srcOrd="1" destOrd="0" presId="urn:microsoft.com/office/officeart/2016/7/layout/VerticalDownArrowProcess"/>
    <dgm:cxn modelId="{F486C388-EB35-3F47-9A70-C97488473480}" type="presParOf" srcId="{E4E454C7-1EB8-744F-9FFF-165C8BA51E89}" destId="{D2169F6D-24B3-5D41-9BDE-F0D35C8032C0}"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46A7E8-293F-4EC2-98E9-49BE7ADD7350}"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7467F59-71E3-401E-A528-67169165566C}">
      <dgm:prSet/>
      <dgm:spPr/>
      <dgm:t>
        <a:bodyPr/>
        <a:lstStyle/>
        <a:p>
          <a:r>
            <a:rPr lang="en-US"/>
            <a:t>The SMART Garden needs to be waterproof to both keep water in the soil and to protect the wiring between our components.</a:t>
          </a:r>
        </a:p>
      </dgm:t>
    </dgm:pt>
    <dgm:pt modelId="{718284E7-CE16-4830-9637-B68CF7C36025}" type="parTrans" cxnId="{3D7EF9D0-B2B2-4AC9-B10D-FFAF25ECE8E8}">
      <dgm:prSet/>
      <dgm:spPr/>
      <dgm:t>
        <a:bodyPr/>
        <a:lstStyle/>
        <a:p>
          <a:endParaRPr lang="en-US"/>
        </a:p>
      </dgm:t>
    </dgm:pt>
    <dgm:pt modelId="{587DA368-24C1-4344-ACAB-A48E95EF810B}" type="sibTrans" cxnId="{3D7EF9D0-B2B2-4AC9-B10D-FFAF25ECE8E8}">
      <dgm:prSet/>
      <dgm:spPr/>
      <dgm:t>
        <a:bodyPr/>
        <a:lstStyle/>
        <a:p>
          <a:endParaRPr lang="en-US"/>
        </a:p>
      </dgm:t>
    </dgm:pt>
    <dgm:pt modelId="{CB31E4E6-8DD0-4701-9850-69DA71DC08A8}">
      <dgm:prSet/>
      <dgm:spPr/>
      <dgm:t>
        <a:bodyPr/>
        <a:lstStyle/>
        <a:p>
          <a:r>
            <a:rPr lang="en-US"/>
            <a:t>Basin – water-resistant paint protects the wood we used to construct our garden’s frame.</a:t>
          </a:r>
        </a:p>
      </dgm:t>
    </dgm:pt>
    <dgm:pt modelId="{31474FE6-69F0-4236-AEFB-60BF04D1597A}" type="parTrans" cxnId="{EBD84893-5173-4399-AC06-F348943A34B9}">
      <dgm:prSet/>
      <dgm:spPr/>
      <dgm:t>
        <a:bodyPr/>
        <a:lstStyle/>
        <a:p>
          <a:endParaRPr lang="en-US"/>
        </a:p>
      </dgm:t>
    </dgm:pt>
    <dgm:pt modelId="{0C93C682-A8E0-49DF-8AE7-51DFD24198D0}" type="sibTrans" cxnId="{EBD84893-5173-4399-AC06-F348943A34B9}">
      <dgm:prSet/>
      <dgm:spPr/>
      <dgm:t>
        <a:bodyPr/>
        <a:lstStyle/>
        <a:p>
          <a:endParaRPr lang="en-US"/>
        </a:p>
      </dgm:t>
    </dgm:pt>
    <dgm:pt modelId="{F4B43549-C3A9-4D1A-96C1-8ECA4CC1B822}">
      <dgm:prSet/>
      <dgm:spPr/>
      <dgm:t>
        <a:bodyPr/>
        <a:lstStyle/>
        <a:p>
          <a:r>
            <a:rPr lang="en-US"/>
            <a:t>Circuitry – The team kept all critical electrical components separate from the housing to prevent damage.</a:t>
          </a:r>
        </a:p>
      </dgm:t>
    </dgm:pt>
    <dgm:pt modelId="{F2DAD662-5E7B-4BD9-8384-AB79B702C7A3}" type="parTrans" cxnId="{C2C94C7A-1A34-4186-8FA3-33156D079621}">
      <dgm:prSet/>
      <dgm:spPr/>
      <dgm:t>
        <a:bodyPr/>
        <a:lstStyle/>
        <a:p>
          <a:endParaRPr lang="en-US"/>
        </a:p>
      </dgm:t>
    </dgm:pt>
    <dgm:pt modelId="{F0532290-8150-47F6-B213-1CD063A64432}" type="sibTrans" cxnId="{C2C94C7A-1A34-4186-8FA3-33156D079621}">
      <dgm:prSet/>
      <dgm:spPr/>
      <dgm:t>
        <a:bodyPr/>
        <a:lstStyle/>
        <a:p>
          <a:endParaRPr lang="en-US"/>
        </a:p>
      </dgm:t>
    </dgm:pt>
    <dgm:pt modelId="{D633CB9B-1FD5-7942-94BE-1DEAB07F1C7C}">
      <dgm:prSet/>
      <dgm:spPr/>
      <dgm:t>
        <a:bodyPr/>
        <a:lstStyle/>
        <a:p>
          <a:r>
            <a:rPr lang="en-US"/>
            <a:t>Drip Tray -- The housing is a two-tiered system. The top tier consists of all normal components while the bottom houses a removable drip tray which catches excess water</a:t>
          </a:r>
        </a:p>
      </dgm:t>
    </dgm:pt>
    <dgm:pt modelId="{3AA5956A-5B0C-1A4A-9D42-242DDD8820CC}" type="parTrans" cxnId="{351E5890-5EA6-CD4E-9C70-D3EC4A95FB79}">
      <dgm:prSet/>
      <dgm:spPr/>
      <dgm:t>
        <a:bodyPr/>
        <a:lstStyle/>
        <a:p>
          <a:endParaRPr lang="en-US"/>
        </a:p>
      </dgm:t>
    </dgm:pt>
    <dgm:pt modelId="{A0B8004D-306F-B94E-86F4-CBC09F9AF20A}" type="sibTrans" cxnId="{351E5890-5EA6-CD4E-9C70-D3EC4A95FB79}">
      <dgm:prSet/>
      <dgm:spPr/>
      <dgm:t>
        <a:bodyPr/>
        <a:lstStyle/>
        <a:p>
          <a:endParaRPr lang="en-US"/>
        </a:p>
      </dgm:t>
    </dgm:pt>
    <dgm:pt modelId="{92FA3C34-CB81-E14C-8DF2-963E78A694E3}" type="pres">
      <dgm:prSet presAssocID="{8C46A7E8-293F-4EC2-98E9-49BE7ADD7350}" presName="outerComposite" presStyleCnt="0">
        <dgm:presLayoutVars>
          <dgm:chMax val="5"/>
          <dgm:dir/>
          <dgm:resizeHandles val="exact"/>
        </dgm:presLayoutVars>
      </dgm:prSet>
      <dgm:spPr/>
    </dgm:pt>
    <dgm:pt modelId="{F293A5DB-9B65-804C-BBFB-5E57C7627643}" type="pres">
      <dgm:prSet presAssocID="{8C46A7E8-293F-4EC2-98E9-49BE7ADD7350}" presName="dummyMaxCanvas" presStyleCnt="0">
        <dgm:presLayoutVars/>
      </dgm:prSet>
      <dgm:spPr/>
    </dgm:pt>
    <dgm:pt modelId="{E6D7F2C5-A562-AD46-BF4B-47F7A24244A7}" type="pres">
      <dgm:prSet presAssocID="{8C46A7E8-293F-4EC2-98E9-49BE7ADD7350}" presName="FourNodes_1" presStyleLbl="node1" presStyleIdx="0" presStyleCnt="4">
        <dgm:presLayoutVars>
          <dgm:bulletEnabled val="1"/>
        </dgm:presLayoutVars>
      </dgm:prSet>
      <dgm:spPr/>
    </dgm:pt>
    <dgm:pt modelId="{3DFC9003-DFD2-2646-B4C7-FF87CCC58E97}" type="pres">
      <dgm:prSet presAssocID="{8C46A7E8-293F-4EC2-98E9-49BE7ADD7350}" presName="FourNodes_2" presStyleLbl="node1" presStyleIdx="1" presStyleCnt="4">
        <dgm:presLayoutVars>
          <dgm:bulletEnabled val="1"/>
        </dgm:presLayoutVars>
      </dgm:prSet>
      <dgm:spPr/>
    </dgm:pt>
    <dgm:pt modelId="{8774818B-807C-C64B-852F-73CCC178E96B}" type="pres">
      <dgm:prSet presAssocID="{8C46A7E8-293F-4EC2-98E9-49BE7ADD7350}" presName="FourNodes_3" presStyleLbl="node1" presStyleIdx="2" presStyleCnt="4">
        <dgm:presLayoutVars>
          <dgm:bulletEnabled val="1"/>
        </dgm:presLayoutVars>
      </dgm:prSet>
      <dgm:spPr/>
    </dgm:pt>
    <dgm:pt modelId="{67B944D7-A82A-F24F-AFAB-F900D79A6684}" type="pres">
      <dgm:prSet presAssocID="{8C46A7E8-293F-4EC2-98E9-49BE7ADD7350}" presName="FourNodes_4" presStyleLbl="node1" presStyleIdx="3" presStyleCnt="4">
        <dgm:presLayoutVars>
          <dgm:bulletEnabled val="1"/>
        </dgm:presLayoutVars>
      </dgm:prSet>
      <dgm:spPr/>
    </dgm:pt>
    <dgm:pt modelId="{09E6ED92-FD2D-A043-97D3-F618B608C5D0}" type="pres">
      <dgm:prSet presAssocID="{8C46A7E8-293F-4EC2-98E9-49BE7ADD7350}" presName="FourConn_1-2" presStyleLbl="fgAccFollowNode1" presStyleIdx="0" presStyleCnt="3">
        <dgm:presLayoutVars>
          <dgm:bulletEnabled val="1"/>
        </dgm:presLayoutVars>
      </dgm:prSet>
      <dgm:spPr/>
    </dgm:pt>
    <dgm:pt modelId="{7C7286B3-D615-8C46-9399-77AD5CA95F1C}" type="pres">
      <dgm:prSet presAssocID="{8C46A7E8-293F-4EC2-98E9-49BE7ADD7350}" presName="FourConn_2-3" presStyleLbl="fgAccFollowNode1" presStyleIdx="1" presStyleCnt="3">
        <dgm:presLayoutVars>
          <dgm:bulletEnabled val="1"/>
        </dgm:presLayoutVars>
      </dgm:prSet>
      <dgm:spPr/>
    </dgm:pt>
    <dgm:pt modelId="{9D9BE943-A403-6346-9DD7-B7F2FDB698C8}" type="pres">
      <dgm:prSet presAssocID="{8C46A7E8-293F-4EC2-98E9-49BE7ADD7350}" presName="FourConn_3-4" presStyleLbl="fgAccFollowNode1" presStyleIdx="2" presStyleCnt="3">
        <dgm:presLayoutVars>
          <dgm:bulletEnabled val="1"/>
        </dgm:presLayoutVars>
      </dgm:prSet>
      <dgm:spPr/>
    </dgm:pt>
    <dgm:pt modelId="{28FB1AC7-E98B-E44D-B9F0-BFF3255D6D0E}" type="pres">
      <dgm:prSet presAssocID="{8C46A7E8-293F-4EC2-98E9-49BE7ADD7350}" presName="FourNodes_1_text" presStyleLbl="node1" presStyleIdx="3" presStyleCnt="4">
        <dgm:presLayoutVars>
          <dgm:bulletEnabled val="1"/>
        </dgm:presLayoutVars>
      </dgm:prSet>
      <dgm:spPr/>
    </dgm:pt>
    <dgm:pt modelId="{A6D40518-637E-B54B-A12F-65E8BA16B8C0}" type="pres">
      <dgm:prSet presAssocID="{8C46A7E8-293F-4EC2-98E9-49BE7ADD7350}" presName="FourNodes_2_text" presStyleLbl="node1" presStyleIdx="3" presStyleCnt="4">
        <dgm:presLayoutVars>
          <dgm:bulletEnabled val="1"/>
        </dgm:presLayoutVars>
      </dgm:prSet>
      <dgm:spPr/>
    </dgm:pt>
    <dgm:pt modelId="{CBD22054-AC89-5B45-AFEF-4C4D18B95101}" type="pres">
      <dgm:prSet presAssocID="{8C46A7E8-293F-4EC2-98E9-49BE7ADD7350}" presName="FourNodes_3_text" presStyleLbl="node1" presStyleIdx="3" presStyleCnt="4">
        <dgm:presLayoutVars>
          <dgm:bulletEnabled val="1"/>
        </dgm:presLayoutVars>
      </dgm:prSet>
      <dgm:spPr/>
    </dgm:pt>
    <dgm:pt modelId="{468DFCB9-0A45-B549-AD23-E5C0E3EEBD3D}" type="pres">
      <dgm:prSet presAssocID="{8C46A7E8-293F-4EC2-98E9-49BE7ADD7350}" presName="FourNodes_4_text" presStyleLbl="node1" presStyleIdx="3" presStyleCnt="4">
        <dgm:presLayoutVars>
          <dgm:bulletEnabled val="1"/>
        </dgm:presLayoutVars>
      </dgm:prSet>
      <dgm:spPr/>
    </dgm:pt>
  </dgm:ptLst>
  <dgm:cxnLst>
    <dgm:cxn modelId="{5244EC0F-D07D-9545-A98B-7C51AEBF4243}" type="presOf" srcId="{A7467F59-71E3-401E-A528-67169165566C}" destId="{E6D7F2C5-A562-AD46-BF4B-47F7A24244A7}" srcOrd="0" destOrd="0" presId="urn:microsoft.com/office/officeart/2005/8/layout/vProcess5"/>
    <dgm:cxn modelId="{EB8BB814-16D8-2C4E-9AE5-A9BCAC3A09CE}" type="presOf" srcId="{8C46A7E8-293F-4EC2-98E9-49BE7ADD7350}" destId="{92FA3C34-CB81-E14C-8DF2-963E78A694E3}" srcOrd="0" destOrd="0" presId="urn:microsoft.com/office/officeart/2005/8/layout/vProcess5"/>
    <dgm:cxn modelId="{3FC0EC61-665F-554B-9E17-FBD4287DD4B2}" type="presOf" srcId="{D633CB9B-1FD5-7942-94BE-1DEAB07F1C7C}" destId="{468DFCB9-0A45-B549-AD23-E5C0E3EEBD3D}" srcOrd="1" destOrd="0" presId="urn:microsoft.com/office/officeart/2005/8/layout/vProcess5"/>
    <dgm:cxn modelId="{071B1A62-861A-E64B-AAA7-8807D2F696BC}" type="presOf" srcId="{CB31E4E6-8DD0-4701-9850-69DA71DC08A8}" destId="{A6D40518-637E-B54B-A12F-65E8BA16B8C0}" srcOrd="1" destOrd="0" presId="urn:microsoft.com/office/officeart/2005/8/layout/vProcess5"/>
    <dgm:cxn modelId="{94D21748-CFF0-724C-B2ED-93418393A8A9}" type="presOf" srcId="{CB31E4E6-8DD0-4701-9850-69DA71DC08A8}" destId="{3DFC9003-DFD2-2646-B4C7-FF87CCC58E97}" srcOrd="0" destOrd="0" presId="urn:microsoft.com/office/officeart/2005/8/layout/vProcess5"/>
    <dgm:cxn modelId="{C5F1B84C-EED7-5A43-843F-1CCB7A2FB5C5}" type="presOf" srcId="{A7467F59-71E3-401E-A528-67169165566C}" destId="{28FB1AC7-E98B-E44D-B9F0-BFF3255D6D0E}" srcOrd="1" destOrd="0" presId="urn:microsoft.com/office/officeart/2005/8/layout/vProcess5"/>
    <dgm:cxn modelId="{A6987273-C6EB-7F41-8180-DF0798652DC7}" type="presOf" srcId="{F4B43549-C3A9-4D1A-96C1-8ECA4CC1B822}" destId="{CBD22054-AC89-5B45-AFEF-4C4D18B95101}" srcOrd="1" destOrd="0" presId="urn:microsoft.com/office/officeart/2005/8/layout/vProcess5"/>
    <dgm:cxn modelId="{B2A8B875-7A04-DD45-9E95-C81D65FFD001}" type="presOf" srcId="{0C93C682-A8E0-49DF-8AE7-51DFD24198D0}" destId="{7C7286B3-D615-8C46-9399-77AD5CA95F1C}" srcOrd="0" destOrd="0" presId="urn:microsoft.com/office/officeart/2005/8/layout/vProcess5"/>
    <dgm:cxn modelId="{C2C94C7A-1A34-4186-8FA3-33156D079621}" srcId="{8C46A7E8-293F-4EC2-98E9-49BE7ADD7350}" destId="{F4B43549-C3A9-4D1A-96C1-8ECA4CC1B822}" srcOrd="2" destOrd="0" parTransId="{F2DAD662-5E7B-4BD9-8384-AB79B702C7A3}" sibTransId="{F0532290-8150-47F6-B213-1CD063A64432}"/>
    <dgm:cxn modelId="{64EE408F-DAE6-CE48-B048-50EAB2314A63}" type="presOf" srcId="{D633CB9B-1FD5-7942-94BE-1DEAB07F1C7C}" destId="{67B944D7-A82A-F24F-AFAB-F900D79A6684}" srcOrd="0" destOrd="0" presId="urn:microsoft.com/office/officeart/2005/8/layout/vProcess5"/>
    <dgm:cxn modelId="{351E5890-5EA6-CD4E-9C70-D3EC4A95FB79}" srcId="{8C46A7E8-293F-4EC2-98E9-49BE7ADD7350}" destId="{D633CB9B-1FD5-7942-94BE-1DEAB07F1C7C}" srcOrd="3" destOrd="0" parTransId="{3AA5956A-5B0C-1A4A-9D42-242DDD8820CC}" sibTransId="{A0B8004D-306F-B94E-86F4-CBC09F9AF20A}"/>
    <dgm:cxn modelId="{EBD84893-5173-4399-AC06-F348943A34B9}" srcId="{8C46A7E8-293F-4EC2-98E9-49BE7ADD7350}" destId="{CB31E4E6-8DD0-4701-9850-69DA71DC08A8}" srcOrd="1" destOrd="0" parTransId="{31474FE6-69F0-4236-AEFB-60BF04D1597A}" sibTransId="{0C93C682-A8E0-49DF-8AE7-51DFD24198D0}"/>
    <dgm:cxn modelId="{3EFD469E-6F7D-6548-8BD8-0E06B2FD6272}" type="presOf" srcId="{F4B43549-C3A9-4D1A-96C1-8ECA4CC1B822}" destId="{8774818B-807C-C64B-852F-73CCC178E96B}" srcOrd="0" destOrd="0" presId="urn:microsoft.com/office/officeart/2005/8/layout/vProcess5"/>
    <dgm:cxn modelId="{3D7EF9D0-B2B2-4AC9-B10D-FFAF25ECE8E8}" srcId="{8C46A7E8-293F-4EC2-98E9-49BE7ADD7350}" destId="{A7467F59-71E3-401E-A528-67169165566C}" srcOrd="0" destOrd="0" parTransId="{718284E7-CE16-4830-9637-B68CF7C36025}" sibTransId="{587DA368-24C1-4344-ACAB-A48E95EF810B}"/>
    <dgm:cxn modelId="{3B63B8D5-3A5D-7844-91C6-EB85A9F2C3D6}" type="presOf" srcId="{587DA368-24C1-4344-ACAB-A48E95EF810B}" destId="{09E6ED92-FD2D-A043-97D3-F618B608C5D0}" srcOrd="0" destOrd="0" presId="urn:microsoft.com/office/officeart/2005/8/layout/vProcess5"/>
    <dgm:cxn modelId="{0882EEFA-DD5E-1A4A-8B9B-B00005B42996}" type="presOf" srcId="{F0532290-8150-47F6-B213-1CD063A64432}" destId="{9D9BE943-A403-6346-9DD7-B7F2FDB698C8}" srcOrd="0" destOrd="0" presId="urn:microsoft.com/office/officeart/2005/8/layout/vProcess5"/>
    <dgm:cxn modelId="{9ED65AD8-CE8F-634F-B874-806B05CC83A7}" type="presParOf" srcId="{92FA3C34-CB81-E14C-8DF2-963E78A694E3}" destId="{F293A5DB-9B65-804C-BBFB-5E57C7627643}" srcOrd="0" destOrd="0" presId="urn:microsoft.com/office/officeart/2005/8/layout/vProcess5"/>
    <dgm:cxn modelId="{84503AFF-85C0-4D42-BFF6-FBF012ACB2ED}" type="presParOf" srcId="{92FA3C34-CB81-E14C-8DF2-963E78A694E3}" destId="{E6D7F2C5-A562-AD46-BF4B-47F7A24244A7}" srcOrd="1" destOrd="0" presId="urn:microsoft.com/office/officeart/2005/8/layout/vProcess5"/>
    <dgm:cxn modelId="{D33FABF8-18BD-9540-BB0D-7F95769ED175}" type="presParOf" srcId="{92FA3C34-CB81-E14C-8DF2-963E78A694E3}" destId="{3DFC9003-DFD2-2646-B4C7-FF87CCC58E97}" srcOrd="2" destOrd="0" presId="urn:microsoft.com/office/officeart/2005/8/layout/vProcess5"/>
    <dgm:cxn modelId="{519FA7C4-9444-8C4C-A606-00610D699C85}" type="presParOf" srcId="{92FA3C34-CB81-E14C-8DF2-963E78A694E3}" destId="{8774818B-807C-C64B-852F-73CCC178E96B}" srcOrd="3" destOrd="0" presId="urn:microsoft.com/office/officeart/2005/8/layout/vProcess5"/>
    <dgm:cxn modelId="{A0B9F324-4CDA-594B-8B92-431BF11B59D7}" type="presParOf" srcId="{92FA3C34-CB81-E14C-8DF2-963E78A694E3}" destId="{67B944D7-A82A-F24F-AFAB-F900D79A6684}" srcOrd="4" destOrd="0" presId="urn:microsoft.com/office/officeart/2005/8/layout/vProcess5"/>
    <dgm:cxn modelId="{BFD38990-0DB8-AD48-AC9C-84AD47FCC9F4}" type="presParOf" srcId="{92FA3C34-CB81-E14C-8DF2-963E78A694E3}" destId="{09E6ED92-FD2D-A043-97D3-F618B608C5D0}" srcOrd="5" destOrd="0" presId="urn:microsoft.com/office/officeart/2005/8/layout/vProcess5"/>
    <dgm:cxn modelId="{A01CECC9-DA5C-094E-83D3-BE048918D362}" type="presParOf" srcId="{92FA3C34-CB81-E14C-8DF2-963E78A694E3}" destId="{7C7286B3-D615-8C46-9399-77AD5CA95F1C}" srcOrd="6" destOrd="0" presId="urn:microsoft.com/office/officeart/2005/8/layout/vProcess5"/>
    <dgm:cxn modelId="{5819F131-7021-7149-84F7-5E205D1E1633}" type="presParOf" srcId="{92FA3C34-CB81-E14C-8DF2-963E78A694E3}" destId="{9D9BE943-A403-6346-9DD7-B7F2FDB698C8}" srcOrd="7" destOrd="0" presId="urn:microsoft.com/office/officeart/2005/8/layout/vProcess5"/>
    <dgm:cxn modelId="{4022DCD9-37B4-BC40-9942-6B6E2087699C}" type="presParOf" srcId="{92FA3C34-CB81-E14C-8DF2-963E78A694E3}" destId="{28FB1AC7-E98B-E44D-B9F0-BFF3255D6D0E}" srcOrd="8" destOrd="0" presId="urn:microsoft.com/office/officeart/2005/8/layout/vProcess5"/>
    <dgm:cxn modelId="{5F37CCED-F299-EF45-8F8B-F63D899D5C58}" type="presParOf" srcId="{92FA3C34-CB81-E14C-8DF2-963E78A694E3}" destId="{A6D40518-637E-B54B-A12F-65E8BA16B8C0}" srcOrd="9" destOrd="0" presId="urn:microsoft.com/office/officeart/2005/8/layout/vProcess5"/>
    <dgm:cxn modelId="{2FBB6D51-2905-A24A-A74A-2BB85BCD4593}" type="presParOf" srcId="{92FA3C34-CB81-E14C-8DF2-963E78A694E3}" destId="{CBD22054-AC89-5B45-AFEF-4C4D18B95101}" srcOrd="10" destOrd="0" presId="urn:microsoft.com/office/officeart/2005/8/layout/vProcess5"/>
    <dgm:cxn modelId="{9651FAEF-C55F-3444-8B3E-33788654C198}" type="presParOf" srcId="{92FA3C34-CB81-E14C-8DF2-963E78A694E3}" destId="{468DFCB9-0A45-B549-AD23-E5C0E3EEBD3D}"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4FD2D9-8E1D-4998-AE35-EE2B5808F3F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74DD3A7-833D-4BD3-B61E-FDFBA671B6D1}">
      <dgm:prSet/>
      <dgm:spPr/>
      <dgm:t>
        <a:bodyPr/>
        <a:lstStyle/>
        <a:p>
          <a:r>
            <a:rPr lang="en-US"/>
            <a:t>ESP8266 ESP-01S WiFi Serial Transceiver Module</a:t>
          </a:r>
        </a:p>
      </dgm:t>
    </dgm:pt>
    <dgm:pt modelId="{23095941-867C-470B-8062-1C691B854643}" type="parTrans" cxnId="{C5893629-E91E-4A8F-AB3C-CB6C4F66FFE6}">
      <dgm:prSet/>
      <dgm:spPr/>
      <dgm:t>
        <a:bodyPr/>
        <a:lstStyle/>
        <a:p>
          <a:endParaRPr lang="en-US"/>
        </a:p>
      </dgm:t>
    </dgm:pt>
    <dgm:pt modelId="{E684E2CA-95B4-48F5-A8F3-AE26BC3653C2}" type="sibTrans" cxnId="{C5893629-E91E-4A8F-AB3C-CB6C4F66FFE6}">
      <dgm:prSet/>
      <dgm:spPr/>
      <dgm:t>
        <a:bodyPr/>
        <a:lstStyle/>
        <a:p>
          <a:endParaRPr lang="en-US"/>
        </a:p>
      </dgm:t>
    </dgm:pt>
    <dgm:pt modelId="{2D0DE361-89A0-4485-9B4A-76655834458E}">
      <dgm:prSet/>
      <dgm:spPr/>
      <dgm:t>
        <a:bodyPr/>
        <a:lstStyle/>
        <a:p>
          <a:r>
            <a:rPr lang="en-US"/>
            <a:t>Built-in TCP/IP</a:t>
          </a:r>
        </a:p>
      </dgm:t>
    </dgm:pt>
    <dgm:pt modelId="{F2158A98-E3BE-4126-B9C6-ABF1ADB08481}" type="parTrans" cxnId="{1E71A049-A68F-4858-8A9D-2E1AEE73328A}">
      <dgm:prSet/>
      <dgm:spPr/>
      <dgm:t>
        <a:bodyPr/>
        <a:lstStyle/>
        <a:p>
          <a:endParaRPr lang="en-US"/>
        </a:p>
      </dgm:t>
    </dgm:pt>
    <dgm:pt modelId="{E3794423-9795-4329-A522-E52E6B3A38EA}" type="sibTrans" cxnId="{1E71A049-A68F-4858-8A9D-2E1AEE73328A}">
      <dgm:prSet/>
      <dgm:spPr/>
      <dgm:t>
        <a:bodyPr/>
        <a:lstStyle/>
        <a:p>
          <a:endParaRPr lang="en-US"/>
        </a:p>
      </dgm:t>
    </dgm:pt>
    <dgm:pt modelId="{415CF392-A715-4418-AD8B-48AE5FEDC496}">
      <dgm:prSet/>
      <dgm:spPr/>
      <dgm:t>
        <a:bodyPr/>
        <a:lstStyle/>
        <a:p>
          <a:r>
            <a:rPr lang="en-US"/>
            <a:t>4MB of Flash Memory</a:t>
          </a:r>
        </a:p>
      </dgm:t>
    </dgm:pt>
    <dgm:pt modelId="{2F144BF3-26A7-4D41-8170-4AC2EB30BC41}" type="parTrans" cxnId="{4BBD90ED-EDC1-4DFE-A8E7-4DA41297E81E}">
      <dgm:prSet/>
      <dgm:spPr/>
      <dgm:t>
        <a:bodyPr/>
        <a:lstStyle/>
        <a:p>
          <a:endParaRPr lang="en-US"/>
        </a:p>
      </dgm:t>
    </dgm:pt>
    <dgm:pt modelId="{FE7550D2-7CE6-4041-B8A9-14856E76AF7C}" type="sibTrans" cxnId="{4BBD90ED-EDC1-4DFE-A8E7-4DA41297E81E}">
      <dgm:prSet/>
      <dgm:spPr/>
      <dgm:t>
        <a:bodyPr/>
        <a:lstStyle/>
        <a:p>
          <a:endParaRPr lang="en-US"/>
        </a:p>
      </dgm:t>
    </dgm:pt>
    <dgm:pt modelId="{6A496179-4732-40CC-8A71-792670423100}">
      <dgm:prSet/>
      <dgm:spPr/>
      <dgm:t>
        <a:bodyPr/>
        <a:lstStyle/>
        <a:p>
          <a:r>
            <a:rPr lang="en-US"/>
            <a:t>3.3V operating voltage</a:t>
          </a:r>
        </a:p>
      </dgm:t>
    </dgm:pt>
    <dgm:pt modelId="{31FAD182-110A-48C6-846A-E0333CD32315}" type="parTrans" cxnId="{493F3116-976B-42D5-BFDE-32EC8C84EF66}">
      <dgm:prSet/>
      <dgm:spPr/>
      <dgm:t>
        <a:bodyPr/>
        <a:lstStyle/>
        <a:p>
          <a:endParaRPr lang="en-US"/>
        </a:p>
      </dgm:t>
    </dgm:pt>
    <dgm:pt modelId="{F62313F2-1B01-4C1F-A307-961FCC8ACBCA}" type="sibTrans" cxnId="{493F3116-976B-42D5-BFDE-32EC8C84EF66}">
      <dgm:prSet/>
      <dgm:spPr/>
      <dgm:t>
        <a:bodyPr/>
        <a:lstStyle/>
        <a:p>
          <a:endParaRPr lang="en-US"/>
        </a:p>
      </dgm:t>
    </dgm:pt>
    <dgm:pt modelId="{A94B9E6A-1952-4C59-B9B2-A591C4831912}">
      <dgm:prSet/>
      <dgm:spPr/>
      <dgm:t>
        <a:bodyPr/>
        <a:lstStyle/>
        <a:p>
          <a:r>
            <a:rPr lang="en-US"/>
            <a:t>Standby power consumption &lt; 1mW</a:t>
          </a:r>
        </a:p>
      </dgm:t>
    </dgm:pt>
    <dgm:pt modelId="{60A1EF95-238F-4258-A4D5-35F525F2F9CF}" type="parTrans" cxnId="{84C3DD66-7E72-4C74-A705-6933A3B11743}">
      <dgm:prSet/>
      <dgm:spPr/>
      <dgm:t>
        <a:bodyPr/>
        <a:lstStyle/>
        <a:p>
          <a:endParaRPr lang="en-US"/>
        </a:p>
      </dgm:t>
    </dgm:pt>
    <dgm:pt modelId="{951374F3-2319-4075-A532-A97722926B6E}" type="sibTrans" cxnId="{84C3DD66-7E72-4C74-A705-6933A3B11743}">
      <dgm:prSet/>
      <dgm:spPr/>
      <dgm:t>
        <a:bodyPr/>
        <a:lstStyle/>
        <a:p>
          <a:endParaRPr lang="en-US"/>
        </a:p>
      </dgm:t>
    </dgm:pt>
    <dgm:pt modelId="{7C46334A-EC93-46D7-B841-0FED2E7B0326}" type="pres">
      <dgm:prSet presAssocID="{C54FD2D9-8E1D-4998-AE35-EE2B5808F3F2}" presName="linear" presStyleCnt="0">
        <dgm:presLayoutVars>
          <dgm:animLvl val="lvl"/>
          <dgm:resizeHandles val="exact"/>
        </dgm:presLayoutVars>
      </dgm:prSet>
      <dgm:spPr/>
    </dgm:pt>
    <dgm:pt modelId="{BAC480B6-6438-4047-94D7-6D5D0D9E9D4A}" type="pres">
      <dgm:prSet presAssocID="{B74DD3A7-833D-4BD3-B61E-FDFBA671B6D1}" presName="parentText" presStyleLbl="node1" presStyleIdx="0" presStyleCnt="5">
        <dgm:presLayoutVars>
          <dgm:chMax val="0"/>
          <dgm:bulletEnabled val="1"/>
        </dgm:presLayoutVars>
      </dgm:prSet>
      <dgm:spPr/>
    </dgm:pt>
    <dgm:pt modelId="{71A5F154-EBE3-4797-812D-E5D32B2456D2}" type="pres">
      <dgm:prSet presAssocID="{E684E2CA-95B4-48F5-A8F3-AE26BC3653C2}" presName="spacer" presStyleCnt="0"/>
      <dgm:spPr/>
    </dgm:pt>
    <dgm:pt modelId="{DF09F306-B6CE-4ACF-84F2-75C3788FC9C5}" type="pres">
      <dgm:prSet presAssocID="{2D0DE361-89A0-4485-9B4A-76655834458E}" presName="parentText" presStyleLbl="node1" presStyleIdx="1" presStyleCnt="5">
        <dgm:presLayoutVars>
          <dgm:chMax val="0"/>
          <dgm:bulletEnabled val="1"/>
        </dgm:presLayoutVars>
      </dgm:prSet>
      <dgm:spPr/>
    </dgm:pt>
    <dgm:pt modelId="{199CE830-DE09-49FB-8515-F0CF22B2D2CC}" type="pres">
      <dgm:prSet presAssocID="{E3794423-9795-4329-A522-E52E6B3A38EA}" presName="spacer" presStyleCnt="0"/>
      <dgm:spPr/>
    </dgm:pt>
    <dgm:pt modelId="{58E2CE58-B061-42C0-A8A8-FC4F12357C28}" type="pres">
      <dgm:prSet presAssocID="{415CF392-A715-4418-AD8B-48AE5FEDC496}" presName="parentText" presStyleLbl="node1" presStyleIdx="2" presStyleCnt="5">
        <dgm:presLayoutVars>
          <dgm:chMax val="0"/>
          <dgm:bulletEnabled val="1"/>
        </dgm:presLayoutVars>
      </dgm:prSet>
      <dgm:spPr/>
    </dgm:pt>
    <dgm:pt modelId="{6743A3C3-73A7-4FD4-968F-5742EB810B17}" type="pres">
      <dgm:prSet presAssocID="{FE7550D2-7CE6-4041-B8A9-14856E76AF7C}" presName="spacer" presStyleCnt="0"/>
      <dgm:spPr/>
    </dgm:pt>
    <dgm:pt modelId="{AD38345D-1536-4EFF-AA41-2876760AA7E1}" type="pres">
      <dgm:prSet presAssocID="{6A496179-4732-40CC-8A71-792670423100}" presName="parentText" presStyleLbl="node1" presStyleIdx="3" presStyleCnt="5">
        <dgm:presLayoutVars>
          <dgm:chMax val="0"/>
          <dgm:bulletEnabled val="1"/>
        </dgm:presLayoutVars>
      </dgm:prSet>
      <dgm:spPr/>
    </dgm:pt>
    <dgm:pt modelId="{96495B20-565A-47FF-937B-B2E416A34488}" type="pres">
      <dgm:prSet presAssocID="{F62313F2-1B01-4C1F-A307-961FCC8ACBCA}" presName="spacer" presStyleCnt="0"/>
      <dgm:spPr/>
    </dgm:pt>
    <dgm:pt modelId="{34127821-4F3D-43F7-B85F-9462C53983E7}" type="pres">
      <dgm:prSet presAssocID="{A94B9E6A-1952-4C59-B9B2-A591C4831912}" presName="parentText" presStyleLbl="node1" presStyleIdx="4" presStyleCnt="5">
        <dgm:presLayoutVars>
          <dgm:chMax val="0"/>
          <dgm:bulletEnabled val="1"/>
        </dgm:presLayoutVars>
      </dgm:prSet>
      <dgm:spPr/>
    </dgm:pt>
  </dgm:ptLst>
  <dgm:cxnLst>
    <dgm:cxn modelId="{493F3116-976B-42D5-BFDE-32EC8C84EF66}" srcId="{C54FD2D9-8E1D-4998-AE35-EE2B5808F3F2}" destId="{6A496179-4732-40CC-8A71-792670423100}" srcOrd="3" destOrd="0" parTransId="{31FAD182-110A-48C6-846A-E0333CD32315}" sibTransId="{F62313F2-1B01-4C1F-A307-961FCC8ACBCA}"/>
    <dgm:cxn modelId="{C5893629-E91E-4A8F-AB3C-CB6C4F66FFE6}" srcId="{C54FD2D9-8E1D-4998-AE35-EE2B5808F3F2}" destId="{B74DD3A7-833D-4BD3-B61E-FDFBA671B6D1}" srcOrd="0" destOrd="0" parTransId="{23095941-867C-470B-8062-1C691B854643}" sibTransId="{E684E2CA-95B4-48F5-A8F3-AE26BC3653C2}"/>
    <dgm:cxn modelId="{84C3DD66-7E72-4C74-A705-6933A3B11743}" srcId="{C54FD2D9-8E1D-4998-AE35-EE2B5808F3F2}" destId="{A94B9E6A-1952-4C59-B9B2-A591C4831912}" srcOrd="4" destOrd="0" parTransId="{60A1EF95-238F-4258-A4D5-35F525F2F9CF}" sibTransId="{951374F3-2319-4075-A532-A97722926B6E}"/>
    <dgm:cxn modelId="{2A410C67-86FD-4B26-BB54-E79F9FE41F8A}" type="presOf" srcId="{A94B9E6A-1952-4C59-B9B2-A591C4831912}" destId="{34127821-4F3D-43F7-B85F-9462C53983E7}" srcOrd="0" destOrd="0" presId="urn:microsoft.com/office/officeart/2005/8/layout/vList2"/>
    <dgm:cxn modelId="{67822C67-C10F-4572-B104-C4CA6299FED8}" type="presOf" srcId="{C54FD2D9-8E1D-4998-AE35-EE2B5808F3F2}" destId="{7C46334A-EC93-46D7-B841-0FED2E7B0326}" srcOrd="0" destOrd="0" presId="urn:microsoft.com/office/officeart/2005/8/layout/vList2"/>
    <dgm:cxn modelId="{1E71A049-A68F-4858-8A9D-2E1AEE73328A}" srcId="{C54FD2D9-8E1D-4998-AE35-EE2B5808F3F2}" destId="{2D0DE361-89A0-4485-9B4A-76655834458E}" srcOrd="1" destOrd="0" parTransId="{F2158A98-E3BE-4126-B9C6-ABF1ADB08481}" sibTransId="{E3794423-9795-4329-A522-E52E6B3A38EA}"/>
    <dgm:cxn modelId="{72AA3976-2BB4-4778-8CEC-F89D1A2236BE}" type="presOf" srcId="{415CF392-A715-4418-AD8B-48AE5FEDC496}" destId="{58E2CE58-B061-42C0-A8A8-FC4F12357C28}" srcOrd="0" destOrd="0" presId="urn:microsoft.com/office/officeart/2005/8/layout/vList2"/>
    <dgm:cxn modelId="{7AB1E67F-F237-434E-99B2-4441D172770E}" type="presOf" srcId="{6A496179-4732-40CC-8A71-792670423100}" destId="{AD38345D-1536-4EFF-AA41-2876760AA7E1}" srcOrd="0" destOrd="0" presId="urn:microsoft.com/office/officeart/2005/8/layout/vList2"/>
    <dgm:cxn modelId="{F40E95B3-9B53-4F79-8AB9-F022787268AE}" type="presOf" srcId="{2D0DE361-89A0-4485-9B4A-76655834458E}" destId="{DF09F306-B6CE-4ACF-84F2-75C3788FC9C5}" srcOrd="0" destOrd="0" presId="urn:microsoft.com/office/officeart/2005/8/layout/vList2"/>
    <dgm:cxn modelId="{4BBD90ED-EDC1-4DFE-A8E7-4DA41297E81E}" srcId="{C54FD2D9-8E1D-4998-AE35-EE2B5808F3F2}" destId="{415CF392-A715-4418-AD8B-48AE5FEDC496}" srcOrd="2" destOrd="0" parTransId="{2F144BF3-26A7-4D41-8170-4AC2EB30BC41}" sibTransId="{FE7550D2-7CE6-4041-B8A9-14856E76AF7C}"/>
    <dgm:cxn modelId="{BEFD76F1-16F5-4F65-80F5-2CCC943C7DEA}" type="presOf" srcId="{B74DD3A7-833D-4BD3-B61E-FDFBA671B6D1}" destId="{BAC480B6-6438-4047-94D7-6D5D0D9E9D4A}" srcOrd="0" destOrd="0" presId="urn:microsoft.com/office/officeart/2005/8/layout/vList2"/>
    <dgm:cxn modelId="{BB0C5455-7393-46BA-B71D-1592F1907CDD}" type="presParOf" srcId="{7C46334A-EC93-46D7-B841-0FED2E7B0326}" destId="{BAC480B6-6438-4047-94D7-6D5D0D9E9D4A}" srcOrd="0" destOrd="0" presId="urn:microsoft.com/office/officeart/2005/8/layout/vList2"/>
    <dgm:cxn modelId="{4D7048F3-9D44-4CCB-A495-8F7953C4A562}" type="presParOf" srcId="{7C46334A-EC93-46D7-B841-0FED2E7B0326}" destId="{71A5F154-EBE3-4797-812D-E5D32B2456D2}" srcOrd="1" destOrd="0" presId="urn:microsoft.com/office/officeart/2005/8/layout/vList2"/>
    <dgm:cxn modelId="{BDA5FFC1-6346-4679-8962-E13845F84427}" type="presParOf" srcId="{7C46334A-EC93-46D7-B841-0FED2E7B0326}" destId="{DF09F306-B6CE-4ACF-84F2-75C3788FC9C5}" srcOrd="2" destOrd="0" presId="urn:microsoft.com/office/officeart/2005/8/layout/vList2"/>
    <dgm:cxn modelId="{32C26927-64F4-4DFB-AC98-5E2E7E99AA1E}" type="presParOf" srcId="{7C46334A-EC93-46D7-B841-0FED2E7B0326}" destId="{199CE830-DE09-49FB-8515-F0CF22B2D2CC}" srcOrd="3" destOrd="0" presId="urn:microsoft.com/office/officeart/2005/8/layout/vList2"/>
    <dgm:cxn modelId="{57241EA2-6F79-489B-8EC4-511B2B49FC40}" type="presParOf" srcId="{7C46334A-EC93-46D7-B841-0FED2E7B0326}" destId="{58E2CE58-B061-42C0-A8A8-FC4F12357C28}" srcOrd="4" destOrd="0" presId="urn:microsoft.com/office/officeart/2005/8/layout/vList2"/>
    <dgm:cxn modelId="{5E76CE46-A534-4AD9-99F3-84BB251FAF04}" type="presParOf" srcId="{7C46334A-EC93-46D7-B841-0FED2E7B0326}" destId="{6743A3C3-73A7-4FD4-968F-5742EB810B17}" srcOrd="5" destOrd="0" presId="urn:microsoft.com/office/officeart/2005/8/layout/vList2"/>
    <dgm:cxn modelId="{E24C0004-1118-4816-A091-918FAA521715}" type="presParOf" srcId="{7C46334A-EC93-46D7-B841-0FED2E7B0326}" destId="{AD38345D-1536-4EFF-AA41-2876760AA7E1}" srcOrd="6" destOrd="0" presId="urn:microsoft.com/office/officeart/2005/8/layout/vList2"/>
    <dgm:cxn modelId="{1A96801E-C66A-48A3-929C-0FCEBEB5CE55}" type="presParOf" srcId="{7C46334A-EC93-46D7-B841-0FED2E7B0326}" destId="{96495B20-565A-47FF-937B-B2E416A34488}" srcOrd="7" destOrd="0" presId="urn:microsoft.com/office/officeart/2005/8/layout/vList2"/>
    <dgm:cxn modelId="{7FA2B03B-B6CF-41C6-857A-D8EFDF7DA57A}" type="presParOf" srcId="{7C46334A-EC93-46D7-B841-0FED2E7B0326}" destId="{34127821-4F3D-43F7-B85F-9462C53983E7}"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0BF9D-52AB-D148-9AF2-487768EF6D71}">
      <dsp:nvSpPr>
        <dsp:cNvPr id="0" name=""/>
        <dsp:cNvSpPr/>
      </dsp:nvSpPr>
      <dsp:spPr>
        <a:xfrm>
          <a:off x="1155545" y="1902"/>
          <a:ext cx="4622181" cy="9853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83" tIns="250279" rIns="89683" bIns="250279" numCol="1" spcCol="1270" anchor="ctr" anchorCtr="0">
          <a:noAutofit/>
        </a:bodyPr>
        <a:lstStyle/>
        <a:p>
          <a:pPr marL="0" lvl="0" indent="0" algn="l" defTabSz="488950">
            <a:lnSpc>
              <a:spcPct val="90000"/>
            </a:lnSpc>
            <a:spcBef>
              <a:spcPct val="0"/>
            </a:spcBef>
            <a:spcAft>
              <a:spcPct val="35000"/>
            </a:spcAft>
            <a:buNone/>
          </a:pPr>
          <a:r>
            <a:rPr lang="en-US" sz="1100" kern="1200"/>
            <a:t>Create a webapp that displays sensor data and details.</a:t>
          </a:r>
        </a:p>
      </dsp:txBody>
      <dsp:txXfrm>
        <a:off x="1155545" y="1902"/>
        <a:ext cx="4622181" cy="985348"/>
      </dsp:txXfrm>
    </dsp:sp>
    <dsp:sp modelId="{F68612B2-D192-BD47-9987-E5448F982CF6}">
      <dsp:nvSpPr>
        <dsp:cNvPr id="0" name=""/>
        <dsp:cNvSpPr/>
      </dsp:nvSpPr>
      <dsp:spPr>
        <a:xfrm>
          <a:off x="0" y="1902"/>
          <a:ext cx="1155545" cy="9853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48" tIns="97331" rIns="61148" bIns="9733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1902"/>
        <a:ext cx="1155545" cy="985348"/>
      </dsp:txXfrm>
    </dsp:sp>
    <dsp:sp modelId="{413074F4-5B85-8F4E-BCB4-BAFB126F8F94}">
      <dsp:nvSpPr>
        <dsp:cNvPr id="0" name=""/>
        <dsp:cNvSpPr/>
      </dsp:nvSpPr>
      <dsp:spPr>
        <a:xfrm>
          <a:off x="1155545" y="1046371"/>
          <a:ext cx="4622181" cy="9853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83" tIns="250279" rIns="89683" bIns="250279" numCol="1" spcCol="1270" anchor="ctr" anchorCtr="0">
          <a:noAutofit/>
        </a:bodyPr>
        <a:lstStyle/>
        <a:p>
          <a:pPr marL="0" lvl="0" indent="0" algn="l" defTabSz="488950">
            <a:lnSpc>
              <a:spcPct val="90000"/>
            </a:lnSpc>
            <a:spcBef>
              <a:spcPct val="0"/>
            </a:spcBef>
            <a:spcAft>
              <a:spcPct val="35000"/>
            </a:spcAft>
            <a:buNone/>
          </a:pPr>
          <a:r>
            <a:rPr lang="en-US" sz="1100" kern="1200"/>
            <a:t>Concatenate Wi-Fi communication between the webapp and SMART Garden Dynamically Database (SGDD) to provide different sustainment operations.</a:t>
          </a:r>
        </a:p>
      </dsp:txBody>
      <dsp:txXfrm>
        <a:off x="1155545" y="1046371"/>
        <a:ext cx="4622181" cy="985348"/>
      </dsp:txXfrm>
    </dsp:sp>
    <dsp:sp modelId="{61D77BAB-9046-1345-A570-A3A9A9A1EE9E}">
      <dsp:nvSpPr>
        <dsp:cNvPr id="0" name=""/>
        <dsp:cNvSpPr/>
      </dsp:nvSpPr>
      <dsp:spPr>
        <a:xfrm>
          <a:off x="0" y="1046371"/>
          <a:ext cx="1155545" cy="9853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48" tIns="97331" rIns="61148" bIns="97331" numCol="1" spcCol="1270" anchor="ctr" anchorCtr="0">
          <a:noAutofit/>
        </a:bodyPr>
        <a:lstStyle/>
        <a:p>
          <a:pPr marL="0" lvl="0" indent="0" algn="ctr" defTabSz="577850">
            <a:lnSpc>
              <a:spcPct val="90000"/>
            </a:lnSpc>
            <a:spcBef>
              <a:spcPct val="0"/>
            </a:spcBef>
            <a:spcAft>
              <a:spcPct val="35000"/>
            </a:spcAft>
            <a:buNone/>
          </a:pPr>
          <a:r>
            <a:rPr lang="en-US" sz="1300" kern="1200"/>
            <a:t>Concatenate</a:t>
          </a:r>
        </a:p>
      </dsp:txBody>
      <dsp:txXfrm>
        <a:off x="0" y="1046371"/>
        <a:ext cx="1155545" cy="985348"/>
      </dsp:txXfrm>
    </dsp:sp>
    <dsp:sp modelId="{5DB12761-28D1-324C-8347-EC119FF10260}">
      <dsp:nvSpPr>
        <dsp:cNvPr id="0" name=""/>
        <dsp:cNvSpPr/>
      </dsp:nvSpPr>
      <dsp:spPr>
        <a:xfrm>
          <a:off x="1155545" y="2090841"/>
          <a:ext cx="4622181" cy="9853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83" tIns="250279" rIns="89683" bIns="250279" numCol="1" spcCol="1270" anchor="ctr" anchorCtr="0">
          <a:noAutofit/>
        </a:bodyPr>
        <a:lstStyle/>
        <a:p>
          <a:pPr marL="0" lvl="0" indent="0" algn="l" defTabSz="488950">
            <a:lnSpc>
              <a:spcPct val="90000"/>
            </a:lnSpc>
            <a:spcBef>
              <a:spcPct val="0"/>
            </a:spcBef>
            <a:spcAft>
              <a:spcPct val="35000"/>
            </a:spcAft>
            <a:buNone/>
          </a:pPr>
          <a:r>
            <a:rPr lang="en-US" sz="1100" kern="1200"/>
            <a:t>Maintain system and plant integrity through the end of its life </a:t>
          </a:r>
        </a:p>
      </dsp:txBody>
      <dsp:txXfrm>
        <a:off x="1155545" y="2090841"/>
        <a:ext cx="4622181" cy="985348"/>
      </dsp:txXfrm>
    </dsp:sp>
    <dsp:sp modelId="{5B815223-E148-4C4F-A290-08CA7940A9F6}">
      <dsp:nvSpPr>
        <dsp:cNvPr id="0" name=""/>
        <dsp:cNvSpPr/>
      </dsp:nvSpPr>
      <dsp:spPr>
        <a:xfrm>
          <a:off x="0" y="2090841"/>
          <a:ext cx="1155545" cy="9853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48" tIns="97331" rIns="61148" bIns="97331" numCol="1" spcCol="1270" anchor="ctr" anchorCtr="0">
          <a:noAutofit/>
        </a:bodyPr>
        <a:lstStyle/>
        <a:p>
          <a:pPr marL="0" lvl="0" indent="0" algn="ctr" defTabSz="622300">
            <a:lnSpc>
              <a:spcPct val="90000"/>
            </a:lnSpc>
            <a:spcBef>
              <a:spcPct val="0"/>
            </a:spcBef>
            <a:spcAft>
              <a:spcPct val="35000"/>
            </a:spcAft>
            <a:buNone/>
          </a:pPr>
          <a:r>
            <a:rPr lang="en-US" sz="1400" kern="1200"/>
            <a:t>Maintain</a:t>
          </a:r>
        </a:p>
      </dsp:txBody>
      <dsp:txXfrm>
        <a:off x="0" y="2090841"/>
        <a:ext cx="1155545" cy="985348"/>
      </dsp:txXfrm>
    </dsp:sp>
    <dsp:sp modelId="{A54C7B7D-037E-644B-844F-995DCEC4A3AA}">
      <dsp:nvSpPr>
        <dsp:cNvPr id="0" name=""/>
        <dsp:cNvSpPr/>
      </dsp:nvSpPr>
      <dsp:spPr>
        <a:xfrm>
          <a:off x="1155545" y="3135311"/>
          <a:ext cx="4622181" cy="9853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83" tIns="250279" rIns="89683" bIns="250279" numCol="1" spcCol="1270" anchor="ctr" anchorCtr="0">
          <a:noAutofit/>
        </a:bodyPr>
        <a:lstStyle/>
        <a:p>
          <a:pPr marL="0" lvl="0" indent="0" algn="l" defTabSz="488950">
            <a:lnSpc>
              <a:spcPct val="90000"/>
            </a:lnSpc>
            <a:spcBef>
              <a:spcPct val="0"/>
            </a:spcBef>
            <a:spcAft>
              <a:spcPct val="35000"/>
            </a:spcAft>
            <a:buNone/>
          </a:pPr>
          <a:r>
            <a:rPr lang="en-US" sz="1100" kern="1200"/>
            <a:t>Sustain water and nutrient requirements on common household plants.</a:t>
          </a:r>
        </a:p>
      </dsp:txBody>
      <dsp:txXfrm>
        <a:off x="1155545" y="3135311"/>
        <a:ext cx="4622181" cy="985348"/>
      </dsp:txXfrm>
    </dsp:sp>
    <dsp:sp modelId="{CBA17A6F-ACD9-E947-942E-035F249BDB49}">
      <dsp:nvSpPr>
        <dsp:cNvPr id="0" name=""/>
        <dsp:cNvSpPr/>
      </dsp:nvSpPr>
      <dsp:spPr>
        <a:xfrm>
          <a:off x="0" y="3135311"/>
          <a:ext cx="1155545" cy="9853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48" tIns="97331" rIns="61148" bIns="97331" numCol="1" spcCol="1270" anchor="ctr" anchorCtr="0">
          <a:noAutofit/>
        </a:bodyPr>
        <a:lstStyle/>
        <a:p>
          <a:pPr marL="0" lvl="0" indent="0" algn="ctr" defTabSz="622300">
            <a:lnSpc>
              <a:spcPct val="90000"/>
            </a:lnSpc>
            <a:spcBef>
              <a:spcPct val="0"/>
            </a:spcBef>
            <a:spcAft>
              <a:spcPct val="35000"/>
            </a:spcAft>
            <a:buNone/>
          </a:pPr>
          <a:r>
            <a:rPr lang="en-US" sz="1400" kern="1200"/>
            <a:t>Sustain</a:t>
          </a:r>
        </a:p>
      </dsp:txBody>
      <dsp:txXfrm>
        <a:off x="0" y="3135311"/>
        <a:ext cx="1155545" cy="985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7B164-8DF1-7F42-95C0-E0F7B4E15A5B}">
      <dsp:nvSpPr>
        <dsp:cNvPr id="0" name=""/>
        <dsp:cNvSpPr/>
      </dsp:nvSpPr>
      <dsp:spPr>
        <a:xfrm>
          <a:off x="0" y="4863723"/>
          <a:ext cx="1565910" cy="63836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Fabricate</a:t>
          </a:r>
        </a:p>
      </dsp:txBody>
      <dsp:txXfrm>
        <a:off x="0" y="4863723"/>
        <a:ext cx="1565910" cy="638361"/>
      </dsp:txXfrm>
    </dsp:sp>
    <dsp:sp modelId="{5AD91093-EF51-8943-A292-5A6E83B65479}">
      <dsp:nvSpPr>
        <dsp:cNvPr id="0" name=""/>
        <dsp:cNvSpPr/>
      </dsp:nvSpPr>
      <dsp:spPr>
        <a:xfrm>
          <a:off x="1565909" y="4863723"/>
          <a:ext cx="4697730" cy="63836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Fabricate Final Product</a:t>
          </a:r>
        </a:p>
      </dsp:txBody>
      <dsp:txXfrm>
        <a:off x="1565909" y="4863723"/>
        <a:ext cx="4697730" cy="638361"/>
      </dsp:txXfrm>
    </dsp:sp>
    <dsp:sp modelId="{617A185D-C41B-5B4D-A4CF-B5F44B30E6F8}">
      <dsp:nvSpPr>
        <dsp:cNvPr id="0" name=""/>
        <dsp:cNvSpPr/>
      </dsp:nvSpPr>
      <dsp:spPr>
        <a:xfrm rot="10800000">
          <a:off x="0" y="3891499"/>
          <a:ext cx="1565910" cy="981799"/>
        </a:xfrm>
        <a:prstGeom prst="upArrowCallout">
          <a:avLst>
            <a:gd name="adj1" fmla="val 5000"/>
            <a:gd name="adj2" fmla="val 10000"/>
            <a:gd name="adj3" fmla="val 15000"/>
            <a:gd name="adj4" fmla="val 64977"/>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Polish</a:t>
          </a:r>
        </a:p>
      </dsp:txBody>
      <dsp:txXfrm rot="-10800000">
        <a:off x="0" y="3891499"/>
        <a:ext cx="1565910" cy="638169"/>
      </dsp:txXfrm>
    </dsp:sp>
    <dsp:sp modelId="{B7B031BD-D02B-D84F-83A3-331031923684}">
      <dsp:nvSpPr>
        <dsp:cNvPr id="0" name=""/>
        <dsp:cNvSpPr/>
      </dsp:nvSpPr>
      <dsp:spPr>
        <a:xfrm>
          <a:off x="1565909" y="3891499"/>
          <a:ext cx="4697730" cy="638169"/>
        </a:xfrm>
        <a:prstGeom prst="rect">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Polish Design </a:t>
          </a:r>
        </a:p>
      </dsp:txBody>
      <dsp:txXfrm>
        <a:off x="1565909" y="3891499"/>
        <a:ext cx="4697730" cy="638169"/>
      </dsp:txXfrm>
    </dsp:sp>
    <dsp:sp modelId="{B88EA039-CFA7-204C-B9D2-242F19382FAB}">
      <dsp:nvSpPr>
        <dsp:cNvPr id="0" name=""/>
        <dsp:cNvSpPr/>
      </dsp:nvSpPr>
      <dsp:spPr>
        <a:xfrm rot="10800000">
          <a:off x="0" y="2919275"/>
          <a:ext cx="1565910" cy="981799"/>
        </a:xfrm>
        <a:prstGeom prst="upArrowCallout">
          <a:avLst>
            <a:gd name="adj1" fmla="val 5000"/>
            <a:gd name="adj2" fmla="val 10000"/>
            <a:gd name="adj3" fmla="val 15000"/>
            <a:gd name="adj4" fmla="val 64977"/>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Develop</a:t>
          </a:r>
        </a:p>
      </dsp:txBody>
      <dsp:txXfrm rot="-10800000">
        <a:off x="0" y="2919275"/>
        <a:ext cx="1565910" cy="638169"/>
      </dsp:txXfrm>
    </dsp:sp>
    <dsp:sp modelId="{4D477D6C-43B9-894D-A107-94CBD541343F}">
      <dsp:nvSpPr>
        <dsp:cNvPr id="0" name=""/>
        <dsp:cNvSpPr/>
      </dsp:nvSpPr>
      <dsp:spPr>
        <a:xfrm>
          <a:off x="1565909" y="2919275"/>
          <a:ext cx="4697730" cy="638169"/>
        </a:xfrm>
        <a:prstGeom prst="rect">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Develop Software Prototype</a:t>
          </a:r>
        </a:p>
      </dsp:txBody>
      <dsp:txXfrm>
        <a:off x="1565909" y="2919275"/>
        <a:ext cx="4697730" cy="638169"/>
      </dsp:txXfrm>
    </dsp:sp>
    <dsp:sp modelId="{F8C76B0F-2955-114C-9A0B-8681964D66F5}">
      <dsp:nvSpPr>
        <dsp:cNvPr id="0" name=""/>
        <dsp:cNvSpPr/>
      </dsp:nvSpPr>
      <dsp:spPr>
        <a:xfrm rot="10800000">
          <a:off x="0" y="1947051"/>
          <a:ext cx="1565910" cy="981799"/>
        </a:xfrm>
        <a:prstGeom prst="upArrowCallout">
          <a:avLst>
            <a:gd name="adj1" fmla="val 5000"/>
            <a:gd name="adj2" fmla="val 10000"/>
            <a:gd name="adj3" fmla="val 15000"/>
            <a:gd name="adj4" fmla="val 64977"/>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Develop</a:t>
          </a:r>
        </a:p>
      </dsp:txBody>
      <dsp:txXfrm rot="-10800000">
        <a:off x="0" y="1947051"/>
        <a:ext cx="1565910" cy="638169"/>
      </dsp:txXfrm>
    </dsp:sp>
    <dsp:sp modelId="{91132CE8-F83B-1940-A243-97A3DA8719B9}">
      <dsp:nvSpPr>
        <dsp:cNvPr id="0" name=""/>
        <dsp:cNvSpPr/>
      </dsp:nvSpPr>
      <dsp:spPr>
        <a:xfrm>
          <a:off x="1565909" y="1947051"/>
          <a:ext cx="4697730" cy="638169"/>
        </a:xfrm>
        <a:prstGeom prst="rect">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Develop Hardware Prototype</a:t>
          </a:r>
        </a:p>
      </dsp:txBody>
      <dsp:txXfrm>
        <a:off x="1565909" y="1947051"/>
        <a:ext cx="4697730" cy="638169"/>
      </dsp:txXfrm>
    </dsp:sp>
    <dsp:sp modelId="{DFB639FC-E8AA-F644-9D77-6510BF0078CE}">
      <dsp:nvSpPr>
        <dsp:cNvPr id="0" name=""/>
        <dsp:cNvSpPr/>
      </dsp:nvSpPr>
      <dsp:spPr>
        <a:xfrm rot="10800000">
          <a:off x="0" y="974827"/>
          <a:ext cx="1565910" cy="981799"/>
        </a:xfrm>
        <a:prstGeom prst="upArrowCallout">
          <a:avLst>
            <a:gd name="adj1" fmla="val 5000"/>
            <a:gd name="adj2" fmla="val 10000"/>
            <a:gd name="adj3" fmla="val 15000"/>
            <a:gd name="adj4" fmla="val 64977"/>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Design</a:t>
          </a:r>
        </a:p>
      </dsp:txBody>
      <dsp:txXfrm rot="-10800000">
        <a:off x="0" y="974827"/>
        <a:ext cx="1565910" cy="638169"/>
      </dsp:txXfrm>
    </dsp:sp>
    <dsp:sp modelId="{B94A4B7F-1FDD-9A4D-8986-D4A9BC7BBC69}">
      <dsp:nvSpPr>
        <dsp:cNvPr id="0" name=""/>
        <dsp:cNvSpPr/>
      </dsp:nvSpPr>
      <dsp:spPr>
        <a:xfrm>
          <a:off x="1565909" y="974827"/>
          <a:ext cx="4697730" cy="638169"/>
        </a:xfrm>
        <a:prstGeom prst="rect">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Design PCB</a:t>
          </a:r>
        </a:p>
      </dsp:txBody>
      <dsp:txXfrm>
        <a:off x="1565909" y="974827"/>
        <a:ext cx="4697730" cy="638169"/>
      </dsp:txXfrm>
    </dsp:sp>
    <dsp:sp modelId="{D12AE219-5874-3544-A49F-3E09F5CEE3B9}">
      <dsp:nvSpPr>
        <dsp:cNvPr id="0" name=""/>
        <dsp:cNvSpPr/>
      </dsp:nvSpPr>
      <dsp:spPr>
        <a:xfrm rot="10800000">
          <a:off x="0" y="2603"/>
          <a:ext cx="1565910" cy="981799"/>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R&amp;D</a:t>
          </a:r>
        </a:p>
      </dsp:txBody>
      <dsp:txXfrm rot="-10800000">
        <a:off x="0" y="2603"/>
        <a:ext cx="1565910" cy="638169"/>
      </dsp:txXfrm>
    </dsp:sp>
    <dsp:sp modelId="{D97EA185-4722-F246-8D03-784578DB67D9}">
      <dsp:nvSpPr>
        <dsp:cNvPr id="0" name=""/>
        <dsp:cNvSpPr/>
      </dsp:nvSpPr>
      <dsp:spPr>
        <a:xfrm>
          <a:off x="1565909" y="2603"/>
          <a:ext cx="4697730" cy="63816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Research and Order Required Components</a:t>
          </a:r>
        </a:p>
      </dsp:txBody>
      <dsp:txXfrm>
        <a:off x="1565909" y="2603"/>
        <a:ext cx="4697730" cy="638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5BB9E-D85A-704E-B122-E8A8EF03F7CC}">
      <dsp:nvSpPr>
        <dsp:cNvPr id="0" name=""/>
        <dsp:cNvSpPr/>
      </dsp:nvSpPr>
      <dsp:spPr>
        <a:xfrm>
          <a:off x="0" y="3659946"/>
          <a:ext cx="2470223" cy="6004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82" tIns="149352" rIns="175682" bIns="149352" numCol="1" spcCol="1270" anchor="ctr" anchorCtr="0">
          <a:noAutofit/>
        </a:bodyPr>
        <a:lstStyle/>
        <a:p>
          <a:pPr marL="0" lvl="0" indent="0" algn="ctr" defTabSz="933450">
            <a:lnSpc>
              <a:spcPct val="90000"/>
            </a:lnSpc>
            <a:spcBef>
              <a:spcPct val="0"/>
            </a:spcBef>
            <a:spcAft>
              <a:spcPct val="35000"/>
            </a:spcAft>
            <a:buNone/>
          </a:pPr>
          <a:r>
            <a:rPr lang="en-US" sz="2100" kern="1200"/>
            <a:t>Size</a:t>
          </a:r>
        </a:p>
      </dsp:txBody>
      <dsp:txXfrm>
        <a:off x="0" y="3659946"/>
        <a:ext cx="2470223" cy="600444"/>
      </dsp:txXfrm>
    </dsp:sp>
    <dsp:sp modelId="{CE599921-9633-E34A-8A22-66F181E16D45}">
      <dsp:nvSpPr>
        <dsp:cNvPr id="0" name=""/>
        <dsp:cNvSpPr/>
      </dsp:nvSpPr>
      <dsp:spPr>
        <a:xfrm>
          <a:off x="2470223" y="3659946"/>
          <a:ext cx="7410669" cy="60044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0323" tIns="190500" rIns="150323" bIns="190500" numCol="1" spcCol="1270" anchor="ctr" anchorCtr="0">
          <a:noAutofit/>
        </a:bodyPr>
        <a:lstStyle/>
        <a:p>
          <a:pPr marL="0" lvl="0" indent="0" algn="l" defTabSz="666750">
            <a:lnSpc>
              <a:spcPct val="90000"/>
            </a:lnSpc>
            <a:spcBef>
              <a:spcPct val="0"/>
            </a:spcBef>
            <a:spcAft>
              <a:spcPct val="35000"/>
            </a:spcAft>
            <a:buNone/>
          </a:pPr>
          <a:r>
            <a:rPr lang="en-US" sz="1500" kern="1200"/>
            <a:t>Size of the housing must be taken into consideration.</a:t>
          </a:r>
        </a:p>
      </dsp:txBody>
      <dsp:txXfrm>
        <a:off x="2470223" y="3659946"/>
        <a:ext cx="7410669" cy="600444"/>
      </dsp:txXfrm>
    </dsp:sp>
    <dsp:sp modelId="{01A5EC50-2370-8244-BF2A-548573C92A81}">
      <dsp:nvSpPr>
        <dsp:cNvPr id="0" name=""/>
        <dsp:cNvSpPr/>
      </dsp:nvSpPr>
      <dsp:spPr>
        <a:xfrm rot="10800000">
          <a:off x="0" y="2745469"/>
          <a:ext cx="2470223" cy="92348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82" tIns="149352" rIns="175682" bIns="149352" numCol="1" spcCol="1270" anchor="ctr" anchorCtr="0">
          <a:noAutofit/>
        </a:bodyPr>
        <a:lstStyle/>
        <a:p>
          <a:pPr marL="0" lvl="0" indent="0" algn="ctr" defTabSz="933450">
            <a:lnSpc>
              <a:spcPct val="90000"/>
            </a:lnSpc>
            <a:spcBef>
              <a:spcPct val="0"/>
            </a:spcBef>
            <a:spcAft>
              <a:spcPct val="35000"/>
            </a:spcAft>
            <a:buNone/>
          </a:pPr>
          <a:r>
            <a:rPr lang="en-US" sz="2100" kern="1200"/>
            <a:t>Have</a:t>
          </a:r>
        </a:p>
      </dsp:txBody>
      <dsp:txXfrm rot="-10800000">
        <a:off x="0" y="2745469"/>
        <a:ext cx="2470223" cy="600264"/>
      </dsp:txXfrm>
    </dsp:sp>
    <dsp:sp modelId="{4999EC1B-E8F2-584B-95AB-6E7D4B8FEAC2}">
      <dsp:nvSpPr>
        <dsp:cNvPr id="0" name=""/>
        <dsp:cNvSpPr/>
      </dsp:nvSpPr>
      <dsp:spPr>
        <a:xfrm>
          <a:off x="2470223" y="2745469"/>
          <a:ext cx="7410669" cy="6002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0323" tIns="190500" rIns="150323" bIns="190500" numCol="1" spcCol="1270" anchor="ctr" anchorCtr="0">
          <a:noAutofit/>
        </a:bodyPr>
        <a:lstStyle/>
        <a:p>
          <a:pPr marL="0" lvl="0" indent="0" algn="l" defTabSz="666750">
            <a:lnSpc>
              <a:spcPct val="90000"/>
            </a:lnSpc>
            <a:spcBef>
              <a:spcPct val="0"/>
            </a:spcBef>
            <a:spcAft>
              <a:spcPct val="35000"/>
            </a:spcAft>
            <a:buNone/>
          </a:pPr>
          <a:r>
            <a:rPr lang="en-US" sz="1500" kern="1200"/>
            <a:t>SMART Garden must have internet connectivity via wireless communications.</a:t>
          </a:r>
        </a:p>
      </dsp:txBody>
      <dsp:txXfrm>
        <a:off x="2470223" y="2745469"/>
        <a:ext cx="7410669" cy="600264"/>
      </dsp:txXfrm>
    </dsp:sp>
    <dsp:sp modelId="{2130F051-E032-504C-8F54-EFAF4C6EF869}">
      <dsp:nvSpPr>
        <dsp:cNvPr id="0" name=""/>
        <dsp:cNvSpPr/>
      </dsp:nvSpPr>
      <dsp:spPr>
        <a:xfrm rot="10800000">
          <a:off x="0" y="1830992"/>
          <a:ext cx="2470223" cy="92348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82" tIns="149352" rIns="175682" bIns="149352" numCol="1" spcCol="1270" anchor="ctr" anchorCtr="0">
          <a:noAutofit/>
        </a:bodyPr>
        <a:lstStyle/>
        <a:p>
          <a:pPr marL="0" lvl="0" indent="0" algn="ctr" defTabSz="933450">
            <a:lnSpc>
              <a:spcPct val="90000"/>
            </a:lnSpc>
            <a:spcBef>
              <a:spcPct val="0"/>
            </a:spcBef>
            <a:spcAft>
              <a:spcPct val="35000"/>
            </a:spcAft>
            <a:buNone/>
          </a:pPr>
          <a:r>
            <a:rPr lang="en-US" sz="2100" kern="1200"/>
            <a:t>Meet</a:t>
          </a:r>
        </a:p>
      </dsp:txBody>
      <dsp:txXfrm rot="-10800000">
        <a:off x="0" y="1830992"/>
        <a:ext cx="2470223" cy="600264"/>
      </dsp:txXfrm>
    </dsp:sp>
    <dsp:sp modelId="{075A8C55-3F81-7D4A-AA4E-3795383FEDD8}">
      <dsp:nvSpPr>
        <dsp:cNvPr id="0" name=""/>
        <dsp:cNvSpPr/>
      </dsp:nvSpPr>
      <dsp:spPr>
        <a:xfrm>
          <a:off x="2470223" y="1830992"/>
          <a:ext cx="7410669" cy="6002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0323" tIns="190500" rIns="150323" bIns="190500" numCol="1" spcCol="1270" anchor="ctr" anchorCtr="0">
          <a:noAutofit/>
        </a:bodyPr>
        <a:lstStyle/>
        <a:p>
          <a:pPr marL="0" lvl="0" indent="0" algn="l" defTabSz="666750">
            <a:lnSpc>
              <a:spcPct val="90000"/>
            </a:lnSpc>
            <a:spcBef>
              <a:spcPct val="0"/>
            </a:spcBef>
            <a:spcAft>
              <a:spcPct val="35000"/>
            </a:spcAft>
            <a:buNone/>
          </a:pPr>
          <a:r>
            <a:rPr lang="en-US" sz="1500" kern="1200"/>
            <a:t>Project must meet all standard engineering ethics.</a:t>
          </a:r>
        </a:p>
      </dsp:txBody>
      <dsp:txXfrm>
        <a:off x="2470223" y="1830992"/>
        <a:ext cx="7410669" cy="600264"/>
      </dsp:txXfrm>
    </dsp:sp>
    <dsp:sp modelId="{5BD41081-A00A-214A-B746-338352DFE0B0}">
      <dsp:nvSpPr>
        <dsp:cNvPr id="0" name=""/>
        <dsp:cNvSpPr/>
      </dsp:nvSpPr>
      <dsp:spPr>
        <a:xfrm rot="10800000">
          <a:off x="0" y="916514"/>
          <a:ext cx="2470223" cy="92348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82" tIns="149352" rIns="175682" bIns="149352" numCol="1" spcCol="1270" anchor="ctr" anchorCtr="0">
          <a:noAutofit/>
        </a:bodyPr>
        <a:lstStyle/>
        <a:p>
          <a:pPr marL="0" lvl="0" indent="0" algn="ctr" defTabSz="933450">
            <a:lnSpc>
              <a:spcPct val="90000"/>
            </a:lnSpc>
            <a:spcBef>
              <a:spcPct val="0"/>
            </a:spcBef>
            <a:spcAft>
              <a:spcPct val="35000"/>
            </a:spcAft>
            <a:buNone/>
          </a:pPr>
          <a:r>
            <a:rPr lang="en-US" sz="2100" kern="1200"/>
            <a:t>Water</a:t>
          </a:r>
        </a:p>
      </dsp:txBody>
      <dsp:txXfrm rot="-10800000">
        <a:off x="0" y="916514"/>
        <a:ext cx="2470223" cy="600264"/>
      </dsp:txXfrm>
    </dsp:sp>
    <dsp:sp modelId="{8AF82583-0058-E241-83E3-540D9998FB12}">
      <dsp:nvSpPr>
        <dsp:cNvPr id="0" name=""/>
        <dsp:cNvSpPr/>
      </dsp:nvSpPr>
      <dsp:spPr>
        <a:xfrm>
          <a:off x="2470223" y="916514"/>
          <a:ext cx="7410669" cy="6002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0323" tIns="190500" rIns="150323" bIns="190500" numCol="1" spcCol="1270" anchor="ctr" anchorCtr="0">
          <a:noAutofit/>
        </a:bodyPr>
        <a:lstStyle/>
        <a:p>
          <a:pPr marL="0" lvl="0" indent="0" algn="l" defTabSz="666750">
            <a:lnSpc>
              <a:spcPct val="90000"/>
            </a:lnSpc>
            <a:spcBef>
              <a:spcPct val="0"/>
            </a:spcBef>
            <a:spcAft>
              <a:spcPct val="35000"/>
            </a:spcAft>
            <a:buNone/>
          </a:pPr>
          <a:r>
            <a:rPr lang="en-US" sz="1500" kern="1200"/>
            <a:t>Water based project requires thoughtful layout of electrical components.</a:t>
          </a:r>
        </a:p>
      </dsp:txBody>
      <dsp:txXfrm>
        <a:off x="2470223" y="916514"/>
        <a:ext cx="7410669" cy="600264"/>
      </dsp:txXfrm>
    </dsp:sp>
    <dsp:sp modelId="{22E6833B-624F-384B-8B82-D86823C287C6}">
      <dsp:nvSpPr>
        <dsp:cNvPr id="0" name=""/>
        <dsp:cNvSpPr/>
      </dsp:nvSpPr>
      <dsp:spPr>
        <a:xfrm rot="10800000">
          <a:off x="0" y="2037"/>
          <a:ext cx="2470223" cy="92348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82" tIns="149352" rIns="175682" bIns="149352" numCol="1" spcCol="1270" anchor="ctr" anchorCtr="0">
          <a:noAutofit/>
        </a:bodyPr>
        <a:lstStyle/>
        <a:p>
          <a:pPr marL="0" lvl="0" indent="0" algn="ctr" defTabSz="933450">
            <a:lnSpc>
              <a:spcPct val="90000"/>
            </a:lnSpc>
            <a:spcBef>
              <a:spcPct val="0"/>
            </a:spcBef>
            <a:spcAft>
              <a:spcPct val="35000"/>
            </a:spcAft>
            <a:buNone/>
          </a:pPr>
          <a:r>
            <a:rPr lang="en-US" sz="2100" kern="1200"/>
            <a:t>Cost</a:t>
          </a:r>
        </a:p>
      </dsp:txBody>
      <dsp:txXfrm rot="-10800000">
        <a:off x="0" y="2037"/>
        <a:ext cx="2470223" cy="600264"/>
      </dsp:txXfrm>
    </dsp:sp>
    <dsp:sp modelId="{D2169F6D-24B3-5D41-9BDE-F0D35C8032C0}">
      <dsp:nvSpPr>
        <dsp:cNvPr id="0" name=""/>
        <dsp:cNvSpPr/>
      </dsp:nvSpPr>
      <dsp:spPr>
        <a:xfrm>
          <a:off x="2470223" y="2037"/>
          <a:ext cx="7410669" cy="6002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0323" tIns="190500" rIns="150323" bIns="190500" numCol="1" spcCol="1270" anchor="ctr" anchorCtr="0">
          <a:noAutofit/>
        </a:bodyPr>
        <a:lstStyle/>
        <a:p>
          <a:pPr marL="0" lvl="0" indent="0" algn="l" defTabSz="666750">
            <a:lnSpc>
              <a:spcPct val="90000"/>
            </a:lnSpc>
            <a:spcBef>
              <a:spcPct val="0"/>
            </a:spcBef>
            <a:spcAft>
              <a:spcPct val="35000"/>
            </a:spcAft>
            <a:buNone/>
          </a:pPr>
          <a:r>
            <a:rPr lang="en-US" sz="1500" kern="1200"/>
            <a:t>Cost of building the SMART Garden must fall within the project budget.</a:t>
          </a:r>
        </a:p>
      </dsp:txBody>
      <dsp:txXfrm>
        <a:off x="2470223" y="2037"/>
        <a:ext cx="7410669" cy="6002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7F2C5-A562-AD46-BF4B-47F7A24244A7}">
      <dsp:nvSpPr>
        <dsp:cNvPr id="0" name=""/>
        <dsp:cNvSpPr/>
      </dsp:nvSpPr>
      <dsp:spPr>
        <a:xfrm>
          <a:off x="0" y="0"/>
          <a:ext cx="5261884"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SMART Garden needs to be waterproof to both keep water in the soil and to protect the wiring between our components.</a:t>
          </a:r>
        </a:p>
      </dsp:txBody>
      <dsp:txXfrm>
        <a:off x="28038" y="28038"/>
        <a:ext cx="4147997" cy="901218"/>
      </dsp:txXfrm>
    </dsp:sp>
    <dsp:sp modelId="{3DFC9003-DFD2-2646-B4C7-FF87CCC58E97}">
      <dsp:nvSpPr>
        <dsp:cNvPr id="0" name=""/>
        <dsp:cNvSpPr/>
      </dsp:nvSpPr>
      <dsp:spPr>
        <a:xfrm>
          <a:off x="440682" y="1131347"/>
          <a:ext cx="5261884"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Basin – water-resistant paint protects the wood we used to construct our garden’s frame.</a:t>
          </a:r>
        </a:p>
      </dsp:txBody>
      <dsp:txXfrm>
        <a:off x="468720" y="1159385"/>
        <a:ext cx="4142883" cy="901218"/>
      </dsp:txXfrm>
    </dsp:sp>
    <dsp:sp modelId="{8774818B-807C-C64B-852F-73CCC178E96B}">
      <dsp:nvSpPr>
        <dsp:cNvPr id="0" name=""/>
        <dsp:cNvSpPr/>
      </dsp:nvSpPr>
      <dsp:spPr>
        <a:xfrm>
          <a:off x="874788" y="2262695"/>
          <a:ext cx="5261884"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Circuitry – The team kept all critical electrical components separate from the housing to prevent damage.</a:t>
          </a:r>
        </a:p>
      </dsp:txBody>
      <dsp:txXfrm>
        <a:off x="902826" y="2290733"/>
        <a:ext cx="4149461" cy="901218"/>
      </dsp:txXfrm>
    </dsp:sp>
    <dsp:sp modelId="{67B944D7-A82A-F24F-AFAB-F900D79A6684}">
      <dsp:nvSpPr>
        <dsp:cNvPr id="0" name=""/>
        <dsp:cNvSpPr/>
      </dsp:nvSpPr>
      <dsp:spPr>
        <a:xfrm>
          <a:off x="1315470" y="3394043"/>
          <a:ext cx="5261884"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Drip Tray -- The housing is a two-tiered system. The top tier consists of all normal components while the bottom houses a removable drip tray which catches excess water</a:t>
          </a:r>
        </a:p>
      </dsp:txBody>
      <dsp:txXfrm>
        <a:off x="1343508" y="3422081"/>
        <a:ext cx="4142883" cy="901218"/>
      </dsp:txXfrm>
    </dsp:sp>
    <dsp:sp modelId="{09E6ED92-FD2D-A043-97D3-F618B608C5D0}">
      <dsp:nvSpPr>
        <dsp:cNvPr id="0" name=""/>
        <dsp:cNvSpPr/>
      </dsp:nvSpPr>
      <dsp:spPr>
        <a:xfrm>
          <a:off x="4639642" y="733200"/>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779646" y="733200"/>
        <a:ext cx="342233" cy="468236"/>
      </dsp:txXfrm>
    </dsp:sp>
    <dsp:sp modelId="{7C7286B3-D615-8C46-9399-77AD5CA95F1C}">
      <dsp:nvSpPr>
        <dsp:cNvPr id="0" name=""/>
        <dsp:cNvSpPr/>
      </dsp:nvSpPr>
      <dsp:spPr>
        <a:xfrm>
          <a:off x="5080325" y="1864548"/>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220329" y="1864548"/>
        <a:ext cx="342233" cy="468236"/>
      </dsp:txXfrm>
    </dsp:sp>
    <dsp:sp modelId="{9D9BE943-A403-6346-9DD7-B7F2FDB698C8}">
      <dsp:nvSpPr>
        <dsp:cNvPr id="0" name=""/>
        <dsp:cNvSpPr/>
      </dsp:nvSpPr>
      <dsp:spPr>
        <a:xfrm>
          <a:off x="5514430" y="2995896"/>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654434" y="2995896"/>
        <a:ext cx="342233" cy="468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480B6-6438-4047-94D7-6D5D0D9E9D4A}">
      <dsp:nvSpPr>
        <dsp:cNvPr id="0" name=""/>
        <dsp:cNvSpPr/>
      </dsp:nvSpPr>
      <dsp:spPr>
        <a:xfrm>
          <a:off x="0" y="2937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ESP8266 ESP-01S WiFi Serial Transceiver Module</a:t>
          </a:r>
        </a:p>
      </dsp:txBody>
      <dsp:txXfrm>
        <a:off x="48547" y="342327"/>
        <a:ext cx="3597870" cy="897406"/>
      </dsp:txXfrm>
    </dsp:sp>
    <dsp:sp modelId="{DF09F306-B6CE-4ACF-84F2-75C3788FC9C5}">
      <dsp:nvSpPr>
        <dsp:cNvPr id="0" name=""/>
        <dsp:cNvSpPr/>
      </dsp:nvSpPr>
      <dsp:spPr>
        <a:xfrm>
          <a:off x="0" y="13602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Built-in TCP/IP</a:t>
          </a:r>
        </a:p>
      </dsp:txBody>
      <dsp:txXfrm>
        <a:off x="48547" y="1408827"/>
        <a:ext cx="3597870" cy="897406"/>
      </dsp:txXfrm>
    </dsp:sp>
    <dsp:sp modelId="{58E2CE58-B061-42C0-A8A8-FC4F12357C28}">
      <dsp:nvSpPr>
        <dsp:cNvPr id="0" name=""/>
        <dsp:cNvSpPr/>
      </dsp:nvSpPr>
      <dsp:spPr>
        <a:xfrm>
          <a:off x="0" y="24267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4MB of Flash Memory</a:t>
          </a:r>
        </a:p>
      </dsp:txBody>
      <dsp:txXfrm>
        <a:off x="48547" y="2475327"/>
        <a:ext cx="3597870" cy="897406"/>
      </dsp:txXfrm>
    </dsp:sp>
    <dsp:sp modelId="{AD38345D-1536-4EFF-AA41-2876760AA7E1}">
      <dsp:nvSpPr>
        <dsp:cNvPr id="0" name=""/>
        <dsp:cNvSpPr/>
      </dsp:nvSpPr>
      <dsp:spPr>
        <a:xfrm>
          <a:off x="0" y="34932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3.3V operating voltage</a:t>
          </a:r>
        </a:p>
      </dsp:txBody>
      <dsp:txXfrm>
        <a:off x="48547" y="3541827"/>
        <a:ext cx="3597870" cy="897406"/>
      </dsp:txXfrm>
    </dsp:sp>
    <dsp:sp modelId="{34127821-4F3D-43F7-B85F-9462C53983E7}">
      <dsp:nvSpPr>
        <dsp:cNvPr id="0" name=""/>
        <dsp:cNvSpPr/>
      </dsp:nvSpPr>
      <dsp:spPr>
        <a:xfrm>
          <a:off x="0" y="45597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Standby power consumption &lt; 1mW</a:t>
          </a:r>
        </a:p>
      </dsp:txBody>
      <dsp:txXfrm>
        <a:off x="48547" y="4608327"/>
        <a:ext cx="3597870" cy="897406"/>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2T06:40:48.307"/>
    </inkml:context>
    <inkml:brush xml:id="br0">
      <inkml:brushProperty name="width" value="0.1" units="cm"/>
      <inkml:brushProperty name="height" value="0.1" units="cm"/>
    </inkml:brush>
  </inkml:definitions>
  <inkml:trace contextRef="#ctx0" brushRef="#br0">23379 7498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565CC-D432-4311-9DD5-F1C5997762C6}" type="datetimeFigureOut">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F3484C-CC61-4014-B682-80AE91A64360}" type="slidenum">
              <a:t>‹#›</a:t>
            </a:fld>
            <a:endParaRPr lang="en-US"/>
          </a:p>
        </p:txBody>
      </p:sp>
    </p:spTree>
    <p:extLst>
      <p:ext uri="{BB962C8B-B14F-4D97-AF65-F5344CB8AC3E}">
        <p14:creationId xmlns:p14="http://schemas.microsoft.com/office/powerpoint/2010/main" val="1776400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exactly  is the SMART Garden? Simply put, the SMART Garden is our rendition of an automated indoor gardening system. The SMART Garden provides care and helps stimulate growth of a variety of different plants which are chosen from the SMART Gardens dynamic plant library.</a:t>
            </a:r>
          </a:p>
        </p:txBody>
      </p:sp>
      <p:sp>
        <p:nvSpPr>
          <p:cNvPr id="4" name="Slide Number Placeholder 3"/>
          <p:cNvSpPr>
            <a:spLocks noGrp="1"/>
          </p:cNvSpPr>
          <p:nvPr>
            <p:ph type="sldNum" sz="quarter" idx="5"/>
          </p:nvPr>
        </p:nvSpPr>
        <p:spPr/>
        <p:txBody>
          <a:bodyPr/>
          <a:lstStyle/>
          <a:p>
            <a:fld id="{BA2B179D-1A6E-4C05-8FAF-29C12FF71230}" type="slidenum">
              <a:rPr lang="en-US" smtClean="0"/>
              <a:t>2</a:t>
            </a:fld>
            <a:endParaRPr lang="en-US"/>
          </a:p>
        </p:txBody>
      </p:sp>
    </p:spTree>
    <p:extLst>
      <p:ext uri="{BB962C8B-B14F-4D97-AF65-F5344CB8AC3E}">
        <p14:creationId xmlns:p14="http://schemas.microsoft.com/office/powerpoint/2010/main" val="336791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ea typeface="Calibri"/>
                <a:cs typeface="Calibri"/>
              </a:rPr>
              <a:t>The first of three different types of sensors that we will be using in our project is the DHT22 temperature and humidity sensor. This </a:t>
            </a:r>
            <a:r>
              <a:rPr lang="en-US"/>
              <a:t>sensor can measure temperature from </a:t>
            </a:r>
            <a:r>
              <a:rPr lang="en-US" b="1"/>
              <a:t>-40°C to 80°C</a:t>
            </a:r>
            <a:r>
              <a:rPr lang="en-US"/>
              <a:t> and humidity from</a:t>
            </a:r>
            <a:r>
              <a:rPr lang="en-US" b="1"/>
              <a:t> 0% to 100%</a:t>
            </a:r>
            <a:r>
              <a:rPr lang="en-US"/>
              <a:t> with an accuracy of ±0.1°C and ±0.1% humidity and has a transmission distance of up to 100m. </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The other main option we discussed was the DHT11. We chose the DHT22 variation over the DHT11 sensor, because despite its slightly higher price and slower sampling time, it offers better resolution and a wider temperature and humidity range than the DHT11. </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In addition, the DHT22 sensor was chosen due to its built in breakout board. This breakout board contains the required pull-up resistor and capacitor depicted in the schematic located at the bottom of the screen. The addition  of this breakout board helps to reduce unnecessary complexity in our PCB board design. </a:t>
            </a: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r>
              <a:rPr lang="en-US">
                <a:ea typeface="Calibri"/>
                <a:cs typeface="Calibri"/>
              </a:rPr>
              <a:t>No external pullup resistor needed – integrated into breakout board – capacitor used for wave filtering</a:t>
            </a: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r>
              <a:rPr lang="en-US"/>
              <a:t>The DHT22 sensor has a better resolution and a wider temperature and humidity measurement range (more expensive than DHT11 and longer sampling time 2 sec vs 1 sec)</a:t>
            </a:r>
            <a:endParaRPr lang="en-US">
              <a:cs typeface="Calibri"/>
            </a:endParaRPr>
          </a:p>
          <a:p>
            <a:pPr marL="285750" indent="-285750">
              <a:lnSpc>
                <a:spcPct val="90000"/>
              </a:lnSpc>
              <a:spcBef>
                <a:spcPts val="1000"/>
              </a:spcBef>
              <a:buFont typeface="Arial"/>
              <a:buChar char="•"/>
            </a:pPr>
            <a:r>
              <a:rPr lang="en-US"/>
              <a:t>Speak on what sensor does and how it works</a:t>
            </a:r>
            <a:endParaRPr lang="en-US">
              <a:ea typeface="Calibri"/>
              <a:cs typeface="Calibri"/>
            </a:endParaRPr>
          </a:p>
          <a:p>
            <a:pPr marL="285750" indent="-285750">
              <a:lnSpc>
                <a:spcPct val="90000"/>
              </a:lnSpc>
              <a:spcBef>
                <a:spcPts val="1000"/>
              </a:spcBef>
              <a:buFont typeface="Arial"/>
              <a:buChar char="•"/>
            </a:pPr>
            <a:r>
              <a:rPr lang="en-US">
                <a:cs typeface="Calibri"/>
              </a:rPr>
              <a:t>Speak on placement in final design / range of device / power connection</a:t>
            </a:r>
            <a:endParaRPr lang="en-US">
              <a:ea typeface="Calibri"/>
              <a:cs typeface="Calibri"/>
            </a:endParaRPr>
          </a:p>
          <a:p>
            <a:pPr marL="285750" indent="-285750">
              <a:lnSpc>
                <a:spcPct val="90000"/>
              </a:lnSpc>
              <a:spcBef>
                <a:spcPts val="1000"/>
              </a:spcBef>
              <a:buFont typeface="Arial"/>
              <a:buChar char="•"/>
            </a:pPr>
            <a:r>
              <a:rPr lang="en-US">
                <a:ea typeface="Calibri"/>
                <a:cs typeface="Calibri"/>
              </a:rPr>
              <a:t>Possibly talk about DHT11 alternative and why that was not chosen </a:t>
            </a: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Single Bus Bidirectional</a:t>
            </a:r>
            <a:endParaRPr lang="en-US">
              <a:ea typeface="Calibri"/>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4 pin sequence number</a:t>
            </a:r>
            <a:endParaRPr lang="en-US">
              <a:ea typeface="Calibri"/>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Temperature range from –40 – 80degrees </a:t>
            </a:r>
            <a:r>
              <a:rPr lang="en-US" err="1"/>
              <a:t>celcuis</a:t>
            </a:r>
            <a:r>
              <a:rPr lang="en-US"/>
              <a:t> </a:t>
            </a:r>
            <a:endParaRPr lang="en-US">
              <a:ea typeface="Calibri"/>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Humidity range from 0-100%</a:t>
            </a:r>
            <a:endParaRPr lang="en-US">
              <a:ea typeface="Calibri"/>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18</a:t>
            </a:fld>
            <a:endParaRPr lang="en-US"/>
          </a:p>
        </p:txBody>
      </p:sp>
    </p:spTree>
    <p:extLst>
      <p:ext uri="{BB962C8B-B14F-4D97-AF65-F5344CB8AC3E}">
        <p14:creationId xmlns:p14="http://schemas.microsoft.com/office/powerpoint/2010/main" val="1276086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small insight into our initial hardware testing for our temperature and humidity sensor. Depicted on the right is the output received via our test code which</a:t>
            </a:r>
            <a:r>
              <a:rPr lang="en-US"/>
              <a:t> was run using the Arduino IDE software. Slight changes to test code need to be made to get rid of symbols in the output, but overall the reading was successful and outputted correct temperature</a:t>
            </a:r>
          </a:p>
          <a:p>
            <a:endParaRPr lang="en-US">
              <a:cs typeface="Calibri"/>
            </a:endParaRPr>
          </a:p>
          <a:p>
            <a:endParaRPr lang="en-US">
              <a:cs typeface="Calibri"/>
            </a:endParaRPr>
          </a:p>
          <a:p>
            <a:endParaRPr lang="en-US">
              <a:cs typeface="Calibri"/>
            </a:endParaRPr>
          </a:p>
          <a:p>
            <a:r>
              <a:rPr lang="en-US">
                <a:cs typeface="Calibri"/>
              </a:rPr>
              <a:t>Initial Temp Humidity sensor test</a:t>
            </a:r>
            <a:endParaRPr lang="en-US">
              <a:ea typeface="Calibri"/>
              <a:cs typeface="Calibri"/>
            </a:endParaRPr>
          </a:p>
          <a:p>
            <a:r>
              <a:rPr lang="en-US">
                <a:cs typeface="Calibri"/>
              </a:rPr>
              <a:t>Speak on output – Slight changes to test code need to be made for the output but overall reading was successful and outputted correct temperature</a:t>
            </a:r>
            <a:endParaRPr lang="en-US">
              <a:ea typeface="Calibri"/>
              <a:cs typeface="Calibri"/>
            </a:endParaRPr>
          </a:p>
          <a:p>
            <a:endParaRPr lang="en-US">
              <a:cs typeface="Calibri"/>
            </a:endParaRPr>
          </a:p>
          <a:p>
            <a:r>
              <a:rPr lang="en-US">
                <a:cs typeface="Calibri"/>
              </a:rPr>
              <a:t>(Possibly going to change C to F)</a:t>
            </a:r>
            <a:endParaRPr lang="en-US">
              <a:ea typeface="Calibri"/>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19</a:t>
            </a:fld>
            <a:endParaRPr lang="en-US"/>
          </a:p>
        </p:txBody>
      </p:sp>
    </p:spTree>
    <p:extLst>
      <p:ext uri="{BB962C8B-B14F-4D97-AF65-F5344CB8AC3E}">
        <p14:creationId xmlns:p14="http://schemas.microsoft.com/office/powerpoint/2010/main" val="2476919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cs typeface="Calibri"/>
              </a:rPr>
              <a:t>The second sensor that we used in our SMART Garden is the Soil Moisture Sensor. </a:t>
            </a:r>
          </a:p>
          <a:p>
            <a:pPr>
              <a:lnSpc>
                <a:spcPct val="90000"/>
              </a:lnSpc>
              <a:spcBef>
                <a:spcPts val="1000"/>
              </a:spcBef>
            </a:pPr>
            <a:endParaRPr lang="en-US">
              <a:cs typeface="Calibri"/>
            </a:endParaRPr>
          </a:p>
          <a:p>
            <a:pPr algn="just"/>
            <a:r>
              <a:rPr lang="en-US" dirty="0"/>
              <a:t>This sensor consists of a small module containing the LM393 High Precision Comparator and a built-in potentiometer</a:t>
            </a:r>
            <a:endParaRPr lang="en-US" dirty="0">
              <a:cs typeface="Calibri"/>
            </a:endParaRPr>
          </a:p>
          <a:p>
            <a:pPr algn="just"/>
            <a:endParaRPr lang="en-US">
              <a:cs typeface="Calibri"/>
            </a:endParaRPr>
          </a:p>
          <a:p>
            <a:pPr algn="just"/>
            <a:r>
              <a:rPr lang="en-US" dirty="0"/>
              <a:t>Included is also a probe which is made of </a:t>
            </a:r>
            <a:r>
              <a:rPr lang="en-US" b="1" dirty="0"/>
              <a:t>two exposed conductive plates that act as a variable resistor</a:t>
            </a:r>
            <a:r>
              <a:rPr lang="en-US" dirty="0"/>
              <a:t>. The resistance of this probe is inversely proportional to the soil moisture of the device. Therefore the more water in the soil, the better the conductivity, and the lower the resistance. Following the same logic, the less the water there is in the soil, the worse the conductivity, and the higher the resistance.</a:t>
            </a:r>
            <a:endParaRPr lang="en-US" dirty="0">
              <a:cs typeface="Calibri" panose="020F0502020204030204"/>
            </a:endParaRPr>
          </a:p>
          <a:p>
            <a:pPr algn="just"/>
            <a:endParaRPr lang="en-US">
              <a:cs typeface="Calibri" panose="020F0502020204030204"/>
            </a:endParaRPr>
          </a:p>
          <a:p>
            <a:pPr algn="just"/>
            <a:r>
              <a:rPr lang="en-US" dirty="0">
                <a:cs typeface="Calibri" panose="020F0502020204030204"/>
              </a:rPr>
              <a:t>We used three soil moisture sensors in our project. Due to the fact we are growing herbs, which have very shallow root systems, all three probes were placed at the surface level of our garden. This placement resulted in the most accurate readings for our chosen plants. Although, the placement of the sensors is subject to change and can be decided by the user, dependent on the type of plant being grown.</a:t>
            </a:r>
          </a:p>
          <a:p>
            <a:pPr algn="just"/>
            <a:endParaRPr lang="en-US">
              <a:cs typeface="Calibri" panose="020F0502020204030204"/>
            </a:endParaRPr>
          </a:p>
          <a:p>
            <a:pPr algn="just"/>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endParaRPr lang="en-US">
              <a:cs typeface="Calibri" panose="020F0502020204030204"/>
            </a:endParaRPr>
          </a:p>
          <a:p>
            <a:pPr marL="285750" indent="-285750">
              <a:lnSpc>
                <a:spcPct val="90000"/>
              </a:lnSpc>
              <a:spcBef>
                <a:spcPts val="1000"/>
              </a:spcBef>
              <a:buFont typeface="Arial"/>
              <a:buChar char="•"/>
            </a:pPr>
            <a:endParaRPr lang="en-US">
              <a:cs typeface="Calibri" panose="020F0502020204030204"/>
            </a:endParaRPr>
          </a:p>
          <a:p>
            <a:pPr marL="285750" indent="-285750">
              <a:lnSpc>
                <a:spcPct val="90000"/>
              </a:lnSpc>
              <a:spcBef>
                <a:spcPts val="1000"/>
              </a:spcBef>
              <a:buFont typeface="Arial"/>
              <a:buChar char="•"/>
            </a:pPr>
            <a:r>
              <a:rPr lang="en-US" dirty="0">
                <a:cs typeface="Calibri" panose="020F0502020204030204"/>
              </a:rPr>
              <a:t>Speak on physical placement of probes in final design / </a:t>
            </a:r>
            <a:r>
              <a:rPr lang="en-US" dirty="0"/>
              <a:t>what sensor does and how it works /</a:t>
            </a:r>
            <a:r>
              <a:rPr lang="en-US" dirty="0">
                <a:cs typeface="Calibri"/>
              </a:rPr>
              <a:t> why this was chosen over more efficient sensor / Connections to power supply</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dirty="0"/>
              <a:t>Module Dual output </a:t>
            </a:r>
            <a:endParaRPr lang="en-US" dirty="0">
              <a:cs typeface="Calibri" panose="020F0502020204030204"/>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dirty="0"/>
              <a:t>Adjustable sensitivity</a:t>
            </a:r>
            <a:endParaRPr lang="en-US" dirty="0">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dirty="0"/>
              <a:t>3.3-5V operating range</a:t>
            </a:r>
            <a:endParaRPr lang="en-US" dirty="0">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20</a:t>
            </a:fld>
            <a:endParaRPr lang="en-US"/>
          </a:p>
        </p:txBody>
      </p:sp>
    </p:spTree>
    <p:extLst>
      <p:ext uri="{BB962C8B-B14F-4D97-AF65-F5344CB8AC3E}">
        <p14:creationId xmlns:p14="http://schemas.microsoft.com/office/powerpoint/2010/main" val="2748296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have our initial test for our soil moisture sensor. In our tests, and in final application, we</a:t>
            </a:r>
            <a:r>
              <a:rPr lang="en-US"/>
              <a:t> will be using the Analog pin on the soil moisture sensor to help prevent corrosion of the device and to provide our user with a more accurate reading. The test reading shown, was successful, the module outputted a value in the upper threshold of the sensors range when there was high resistance, or dry conditions, and outputted an 0 when the sensor was shorted, simulating low resistance, or extremely wet conditions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21</a:t>
            </a:fld>
            <a:endParaRPr lang="en-US"/>
          </a:p>
        </p:txBody>
      </p:sp>
    </p:spTree>
    <p:extLst>
      <p:ext uri="{BB962C8B-B14F-4D97-AF65-F5344CB8AC3E}">
        <p14:creationId xmlns:p14="http://schemas.microsoft.com/office/powerpoint/2010/main" val="564899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a:rPr>
              <a:t>The last of the three sensors we will be utilizing in our project is the ML8511 UV sensor. </a:t>
            </a:r>
            <a:r>
              <a:rPr lang="en-US"/>
              <a:t>. </a:t>
            </a:r>
          </a:p>
          <a:p>
            <a:pPr>
              <a:lnSpc>
                <a:spcPct val="90000"/>
              </a:lnSpc>
              <a:spcBef>
                <a:spcPts val="1000"/>
              </a:spcBef>
            </a:pPr>
            <a:endParaRPr lang="en-US">
              <a:cs typeface="Calibri"/>
            </a:endParaRPr>
          </a:p>
          <a:p>
            <a:pPr>
              <a:lnSpc>
                <a:spcPct val="90000"/>
              </a:lnSpc>
              <a:spcBef>
                <a:spcPts val="1000"/>
              </a:spcBef>
            </a:pPr>
            <a:r>
              <a:rPr lang="en-US"/>
              <a:t>The ML8511 has a </a:t>
            </a:r>
            <a:r>
              <a:rPr lang="en-US" b="1"/>
              <a:t>Photodiode which </a:t>
            </a:r>
            <a:r>
              <a:rPr lang="en-US"/>
              <a:t>detects light in the 280-390nm wavelength. And that range falls within part of the UVB (burning rays) spectrum and most of the UVA (tanning rays) spectrum. In addition to that it has internal Embedded </a:t>
            </a:r>
            <a:r>
              <a:rPr lang="en-US" b="1"/>
              <a:t>operational amplifier</a:t>
            </a:r>
            <a:r>
              <a:rPr lang="en-US"/>
              <a:t> that converts photocurrent to voltage output depending on the </a:t>
            </a:r>
            <a:r>
              <a:rPr lang="en-US" b="1"/>
              <a:t>UV light intensity</a:t>
            </a:r>
            <a:r>
              <a:rPr lang="en-US"/>
              <a:t>. The ML8511 sensor has a low current draw, an operating voltage of  3.3V, and is easy to interface with the Arduino Uno microcontroller. We are waiting on this part to arrive so no testing has been done yet</a:t>
            </a: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r>
              <a:rPr lang="en-US">
                <a:cs typeface="Calibri"/>
              </a:rPr>
              <a:t>The purpose of this sensor is to </a:t>
            </a:r>
            <a:endParaRPr lang="en-US"/>
          </a:p>
          <a:p>
            <a:pPr>
              <a:lnSpc>
                <a:spcPct val="90000"/>
              </a:lnSpc>
              <a:spcBef>
                <a:spcPts val="1000"/>
              </a:spcBef>
            </a:pPr>
            <a:endParaRPr lang="en-US">
              <a:cs typeface="Calibri"/>
            </a:endParaRPr>
          </a:p>
          <a:p>
            <a:pPr>
              <a:lnSpc>
                <a:spcPct val="90000"/>
              </a:lnSpc>
              <a:spcBef>
                <a:spcPts val="1000"/>
              </a:spcBef>
            </a:pPr>
            <a:r>
              <a:rPr lang="en-US"/>
              <a:t>UV light has many benefits to plant growth. It has been shown to improve the plant’s dry weight, growth potential, and size,   increase the rate of photosynthesis AND In some cases, it has been shown  to even improve the smell and taste of plants. </a:t>
            </a:r>
            <a:endParaRPr lang="en-US">
              <a:cs typeface="Calibri"/>
            </a:endParaRPr>
          </a:p>
          <a:p>
            <a:pPr>
              <a:lnSpc>
                <a:spcPct val="90000"/>
              </a:lnSpc>
              <a:spcBef>
                <a:spcPts val="1000"/>
              </a:spcBef>
            </a:pPr>
            <a:endParaRPr lang="en-US">
              <a:cs typeface="Calibri"/>
            </a:endParaRPr>
          </a:p>
          <a:p>
            <a:pPr>
              <a:lnSpc>
                <a:spcPct val="90000"/>
              </a:lnSpc>
              <a:spcBef>
                <a:spcPts val="1000"/>
              </a:spcBef>
            </a:pPr>
            <a:r>
              <a:rPr lang="en-US">
                <a:cs typeface="Calibri"/>
              </a:rPr>
              <a:t>Speak on what UV Sensor does and how it works / purpose for component within design/ power connection / don’t read off current draw but state in is low</a:t>
            </a:r>
            <a:endParaRPr lang="en-US"/>
          </a:p>
          <a:p>
            <a:pPr marL="171450" indent="-171450">
              <a:buFont typeface="Arial"/>
              <a:buChar char="•"/>
            </a:pPr>
            <a:endParaRPr lang="en-US">
              <a:cs typeface="Calibri"/>
            </a:endParaRP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22</a:t>
            </a:fld>
            <a:endParaRPr lang="en-US"/>
          </a:p>
        </p:txBody>
      </p:sp>
    </p:spTree>
    <p:extLst>
      <p:ext uri="{BB962C8B-B14F-4D97-AF65-F5344CB8AC3E}">
        <p14:creationId xmlns:p14="http://schemas.microsoft.com/office/powerpoint/2010/main" val="268164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Project requires the use of 2 small 5V water pumps that need to be activated on command in order to achieve the desired automated watering system our project promises. In order to activate these pumps we decided on using the </a:t>
            </a:r>
            <a:r>
              <a:rPr lang="en-US" err="1">
                <a:cs typeface="Calibri"/>
              </a:rPr>
              <a:t>Sunfounder</a:t>
            </a:r>
            <a:r>
              <a:rPr lang="en-US">
                <a:cs typeface="Calibri"/>
              </a:rPr>
              <a:t> 5V 2-Channel Relay. </a:t>
            </a:r>
          </a:p>
          <a:p>
            <a:endParaRPr lang="en-US">
              <a:cs typeface="Calibri"/>
            </a:endParaRPr>
          </a:p>
          <a:p>
            <a:r>
              <a:rPr lang="en-US">
                <a:cs typeface="Calibri"/>
              </a:rPr>
              <a:t>This relay has a driver current of about 20mA and draw </a:t>
            </a:r>
            <a:r>
              <a:rPr lang="en-US" err="1">
                <a:cs typeface="Calibri"/>
              </a:rPr>
              <a:t>apporximately</a:t>
            </a:r>
            <a:r>
              <a:rPr lang="en-US">
                <a:cs typeface="Calibri"/>
              </a:rPr>
              <a:t> 140mA when both relays are </a:t>
            </a:r>
            <a:r>
              <a:rPr lang="en-US" err="1">
                <a:cs typeface="Calibri"/>
              </a:rPr>
              <a:t>acivated</a:t>
            </a:r>
            <a:r>
              <a:rPr lang="en-US">
                <a:cs typeface="Calibri"/>
              </a:rPr>
              <a:t>. It also comes with built-in octo-couplers on the logic inputs. </a:t>
            </a:r>
            <a:r>
              <a:rPr lang="en-US"/>
              <a:t>These octo-couplers offer complete electrical isolation between the logic control input and the relay power and act as an extra layer of protection in the event of a major failure on the relay’s AC load. In addition, another thing that made this relay desirable, is the built in flyback diodes. </a:t>
            </a:r>
            <a:endParaRPr lang="en-US">
              <a:cs typeface="Calibri"/>
            </a:endParaRPr>
          </a:p>
          <a:p>
            <a:endParaRPr lang="en-US"/>
          </a:p>
          <a:p>
            <a:r>
              <a:rPr lang="en-US"/>
              <a:t>These flyback diodes, which are connected in parallel with the relay coils, serve to safely shut down current after the relay coil has been </a:t>
            </a:r>
            <a:endParaRPr lang="en-US">
              <a:cs typeface="Calibri"/>
            </a:endParaRPr>
          </a:p>
          <a:p>
            <a:r>
              <a:rPr lang="en-US"/>
              <a:t>de-energized. </a:t>
            </a:r>
            <a:endParaRPr lang="en-US">
              <a:ea typeface="Calibri"/>
              <a:cs typeface="Calibri"/>
            </a:endParaRPr>
          </a:p>
          <a:p>
            <a:endParaRPr lang="en-US">
              <a:cs typeface="Calibri"/>
            </a:endParaRPr>
          </a:p>
          <a:p>
            <a:endParaRPr lang="en-US">
              <a:cs typeface="Calibri"/>
            </a:endParaRPr>
          </a:p>
          <a:p>
            <a:r>
              <a:rPr lang="en-US">
                <a:cs typeface="Calibri"/>
              </a:rPr>
              <a:t>Speak on Octo-coupler and flyback diode (Reason for choice of component) / power connections/ water pumps being used / Why</a:t>
            </a:r>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23</a:t>
            </a:fld>
            <a:endParaRPr lang="en-US"/>
          </a:p>
        </p:txBody>
      </p:sp>
    </p:spTree>
    <p:extLst>
      <p:ext uri="{BB962C8B-B14F-4D97-AF65-F5344CB8AC3E}">
        <p14:creationId xmlns:p14="http://schemas.microsoft.com/office/powerpoint/2010/main" val="382250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we have our complete schematic. Located at the top of the schematic is the power supply circuit previously discussed. In the center, is our </a:t>
            </a:r>
            <a:r>
              <a:rPr lang="en-US" dirty="0" err="1">
                <a:cs typeface="Calibri"/>
              </a:rPr>
              <a:t>ATMega</a:t>
            </a:r>
            <a:r>
              <a:rPr lang="en-US" dirty="0">
                <a:cs typeface="Calibri"/>
              </a:rPr>
              <a:t> 328p microcontroller, in addition to our 16Mhz crystal </a:t>
            </a:r>
            <a:r>
              <a:rPr lang="en-US" dirty="0" err="1">
                <a:cs typeface="Calibri"/>
              </a:rPr>
              <a:t>oscilator</a:t>
            </a:r>
            <a:r>
              <a:rPr lang="en-US" dirty="0">
                <a:cs typeface="Calibri"/>
              </a:rPr>
              <a:t>.</a:t>
            </a:r>
          </a:p>
          <a:p>
            <a:endParaRPr lang="en-US">
              <a:cs typeface="Calibri"/>
            </a:endParaRPr>
          </a:p>
          <a:p>
            <a:r>
              <a:rPr lang="en-US" dirty="0">
                <a:cs typeface="Calibri"/>
              </a:rPr>
              <a:t>Located on the left and right of the schematic are two 18 socket pin headers, which were placed to externally wire all four of our sensors as well as our 5V 2-channel relay. Our </a:t>
            </a:r>
            <a:r>
              <a:rPr lang="en-US" dirty="0" err="1">
                <a:cs typeface="Calibri"/>
              </a:rPr>
              <a:t>wifi</a:t>
            </a:r>
            <a:r>
              <a:rPr lang="en-US" dirty="0">
                <a:cs typeface="Calibri"/>
              </a:rPr>
              <a:t> module was set to be mounted and soldered on-</a:t>
            </a:r>
            <a:r>
              <a:rPr lang="en-US" dirty="0" err="1">
                <a:cs typeface="Calibri"/>
              </a:rPr>
              <a:t>borad</a:t>
            </a:r>
            <a:r>
              <a:rPr lang="en-US" dirty="0">
                <a:cs typeface="Calibri"/>
              </a:rPr>
              <a:t> our </a:t>
            </a:r>
            <a:r>
              <a:rPr lang="en-US" dirty="0" err="1">
                <a:cs typeface="Calibri"/>
              </a:rPr>
              <a:t>pcb</a:t>
            </a:r>
            <a:r>
              <a:rPr lang="en-US" dirty="0">
                <a:cs typeface="Calibri"/>
              </a:rPr>
              <a:t>. </a:t>
            </a:r>
          </a:p>
          <a:p>
            <a:endParaRPr lang="en-US">
              <a:cs typeface="Calibri"/>
            </a:endParaRPr>
          </a:p>
          <a:p>
            <a:r>
              <a:rPr lang="en-US" dirty="0">
                <a:cs typeface="Calibri"/>
              </a:rPr>
              <a:t>In the middle of the screen is our finalized PCB board design. Unfortunately, due to time constraints we were not able to get the PCB board in on time. </a:t>
            </a:r>
          </a:p>
          <a:p>
            <a:endParaRPr lang="en-US" dirty="0">
              <a:cs typeface="Calibri"/>
            </a:endParaRPr>
          </a:p>
          <a:p>
            <a:r>
              <a:rPr lang="en-US" dirty="0">
                <a:cs typeface="Calibri"/>
              </a:rPr>
              <a:t>Although, as can be seen on the far right side of the screen, the equivalent circuit was soldered using two development boards. Our AC/DC input channel was created using a male power jack. </a:t>
            </a:r>
          </a:p>
          <a:p>
            <a:endParaRPr lang="en-US" dirty="0">
              <a:cs typeface="Calibri"/>
            </a:endParaRPr>
          </a:p>
          <a:p>
            <a:r>
              <a:rPr lang="en-US" dirty="0">
                <a:cs typeface="Calibri"/>
              </a:rPr>
              <a:t>This power jack is directly connected to our first development board which contains both the 3.3V and 5V LM2576 voltage regulator circuits,    which are grounded to the supply voltage on the power jack. </a:t>
            </a:r>
          </a:p>
          <a:p>
            <a:endParaRPr lang="en-US" dirty="0">
              <a:cs typeface="Calibri"/>
            </a:endParaRPr>
          </a:p>
          <a:p>
            <a:r>
              <a:rPr lang="en-US" dirty="0">
                <a:cs typeface="Calibri"/>
              </a:rPr>
              <a:t>The voltage regulator circuits are then connected directly to our 2nd development board, and serve to power all </a:t>
            </a:r>
            <a:r>
              <a:rPr lang="en-US" dirty="0" err="1">
                <a:cs typeface="Calibri"/>
              </a:rPr>
              <a:t>auxilary</a:t>
            </a:r>
            <a:r>
              <a:rPr lang="en-US" dirty="0">
                <a:cs typeface="Calibri"/>
              </a:rPr>
              <a:t> components for our design </a:t>
            </a:r>
          </a:p>
          <a:p>
            <a:endParaRPr lang="en-US" dirty="0">
              <a:cs typeface="Calibri"/>
            </a:endParaRPr>
          </a:p>
          <a:p>
            <a:r>
              <a:rPr lang="en-US" dirty="0">
                <a:cs typeface="Calibri"/>
              </a:rPr>
              <a:t>to include, the esp8266 Wi-fi module, 3 soil moisture sensors, one temperature and humidity sensor, one 2-channel relay, and the ATMEGA328p microcontroller. </a:t>
            </a:r>
          </a:p>
          <a:p>
            <a:endParaRPr lang="en-US" dirty="0">
              <a:cs typeface="Calibri"/>
            </a:endParaRPr>
          </a:p>
          <a:p>
            <a:r>
              <a:rPr lang="en-US" dirty="0">
                <a:cs typeface="Calibri"/>
              </a:rPr>
              <a:t>As desired in the original PCB board design, our development board comes equipped with pin headers which our wired to each individual pin on the ATMEGA, as well as multiple pins designated for 3.3V inputs, 5V inputs, and GND.</a:t>
            </a:r>
          </a:p>
          <a:p>
            <a:endParaRPr lang="en-US" dirty="0">
              <a:cs typeface="Calibri"/>
            </a:endParaRPr>
          </a:p>
          <a:p>
            <a:r>
              <a:rPr lang="en-US" dirty="0">
                <a:cs typeface="Calibri"/>
              </a:rPr>
              <a:t>This board offered the same functionality as expected from our custom PCB board design and was found to be an efficient alternative to a manufactured PCB</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24</a:t>
            </a:fld>
            <a:endParaRPr lang="en-US"/>
          </a:p>
        </p:txBody>
      </p:sp>
    </p:spTree>
    <p:extLst>
      <p:ext uri="{BB962C8B-B14F-4D97-AF65-F5344CB8AC3E}">
        <p14:creationId xmlns:p14="http://schemas.microsoft.com/office/powerpoint/2010/main" val="3043220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we have the progression of our schematic and PCB board design. I'd like to use this time to walk you through the issues we encountered with our original designs and how we went about changing them. </a:t>
            </a:r>
            <a:endParaRPr lang="en-US"/>
          </a:p>
          <a:p>
            <a:endParaRPr lang="en-US">
              <a:cs typeface="Calibri"/>
            </a:endParaRPr>
          </a:p>
          <a:p>
            <a:r>
              <a:rPr lang="en-US" dirty="0">
                <a:cs typeface="Calibri"/>
              </a:rPr>
              <a:t>If you look to the far left of you screen you will see our first iteration of our schematic design. Our original thought was to have all components mounted directly to the </a:t>
            </a:r>
            <a:r>
              <a:rPr lang="en-US" dirty="0" err="1">
                <a:cs typeface="Calibri"/>
              </a:rPr>
              <a:t>pcb</a:t>
            </a:r>
            <a:r>
              <a:rPr lang="en-US" dirty="0">
                <a:cs typeface="Calibri"/>
              </a:rPr>
              <a:t> board. Although, after </a:t>
            </a:r>
            <a:r>
              <a:rPr lang="en-US" dirty="0" err="1">
                <a:cs typeface="Calibri"/>
              </a:rPr>
              <a:t>discusion</a:t>
            </a:r>
            <a:r>
              <a:rPr lang="en-US" dirty="0">
                <a:cs typeface="Calibri"/>
              </a:rPr>
              <a:t> we decided, due to the fact that most of our </a:t>
            </a:r>
            <a:r>
              <a:rPr lang="en-US" dirty="0" err="1">
                <a:cs typeface="Calibri"/>
              </a:rPr>
              <a:t>componenet</a:t>
            </a:r>
            <a:r>
              <a:rPr lang="en-US" dirty="0">
                <a:cs typeface="Calibri"/>
              </a:rPr>
              <a:t> are sensors, or need to be located close to specific parts of our physical build, that we would add pin headers to the board instead and route all necessary components externally</a:t>
            </a:r>
          </a:p>
          <a:p>
            <a:endParaRPr lang="en-US">
              <a:cs typeface="Calibri"/>
            </a:endParaRPr>
          </a:p>
          <a:p>
            <a:r>
              <a:rPr lang="en-US" dirty="0">
                <a:cs typeface="Calibri"/>
              </a:rPr>
              <a:t>For both our initial schematic and our secondary schematic we had issues with the set-up of the ATMega328p. We failed to add the </a:t>
            </a:r>
            <a:r>
              <a:rPr lang="en-US" dirty="0" err="1">
                <a:cs typeface="Calibri"/>
              </a:rPr>
              <a:t>the</a:t>
            </a:r>
            <a:r>
              <a:rPr lang="en-US" dirty="0">
                <a:cs typeface="Calibri"/>
              </a:rPr>
              <a:t> pull-up resistor on the reset pin, failed to add bypass capacitors on our external 16Mhz crystal, and left out multiple decoupling capacitors, that were needed on both VCC and GND, to smooth out noise from the power supply and other active components. </a:t>
            </a:r>
          </a:p>
          <a:p>
            <a:endParaRPr lang="en-US" dirty="0">
              <a:cs typeface="Calibri"/>
            </a:endParaRPr>
          </a:p>
          <a:p>
            <a:r>
              <a:rPr lang="en-US" dirty="0">
                <a:cs typeface="Calibri"/>
              </a:rPr>
              <a:t>In addition to that, a simple and careless mistake was made and our voltage regulator circuits were not properly grounded</a:t>
            </a:r>
          </a:p>
          <a:p>
            <a:endParaRPr lang="en-US" dirty="0">
              <a:cs typeface="Calibri"/>
            </a:endParaRPr>
          </a:p>
          <a:p>
            <a:r>
              <a:rPr lang="en-US" dirty="0">
                <a:cs typeface="Calibri"/>
              </a:rPr>
              <a:t>As a result, </a:t>
            </a:r>
            <a:r>
              <a:rPr lang="en-US" dirty="0"/>
              <a:t>our first PCB, which was ordered from JLCPCB, ended up containing substantial issues. Multiple days were dedicated to problem solving, </a:t>
            </a:r>
            <a:r>
              <a:rPr lang="en-US" dirty="0">
                <a:cs typeface="Calibri"/>
              </a:rPr>
              <a:t>and while all issues with the board were discovered, there were too many to fully fix that iteration of our </a:t>
            </a:r>
            <a:r>
              <a:rPr lang="en-US" dirty="0" err="1">
                <a:cs typeface="Calibri"/>
              </a:rPr>
              <a:t>pcb</a:t>
            </a:r>
            <a:r>
              <a:rPr lang="en-US" dirty="0">
                <a:cs typeface="Calibri"/>
              </a:rPr>
              <a:t> board design. </a:t>
            </a:r>
          </a:p>
          <a:p>
            <a:endParaRPr lang="en-US" dirty="0">
              <a:cs typeface="Calibri"/>
            </a:endParaRPr>
          </a:p>
          <a:p>
            <a:r>
              <a:rPr lang="en-US" dirty="0">
                <a:cs typeface="Calibri"/>
              </a:rPr>
              <a:t>Once this was discovered, a new </a:t>
            </a:r>
            <a:r>
              <a:rPr lang="en-US" dirty="0" err="1">
                <a:cs typeface="Calibri"/>
              </a:rPr>
              <a:t>pcb</a:t>
            </a:r>
            <a:r>
              <a:rPr lang="en-US" dirty="0">
                <a:cs typeface="Calibri"/>
              </a:rPr>
              <a:t> board design was created, but there was not enough time before final demonstration for it to be ordered and shipped. </a:t>
            </a:r>
          </a:p>
          <a:p>
            <a:endParaRPr lang="en-US" dirty="0">
              <a:cs typeface="Calibri"/>
            </a:endParaRPr>
          </a:p>
          <a:p>
            <a:r>
              <a:rPr lang="en-US" dirty="0">
                <a:cs typeface="Calibri"/>
              </a:rPr>
              <a:t>As a result of this, the equivalent circuit was created and soldered using </a:t>
            </a:r>
            <a:r>
              <a:rPr lang="en-US" dirty="0" err="1">
                <a:cs typeface="Calibri"/>
              </a:rPr>
              <a:t>pcb</a:t>
            </a:r>
            <a:r>
              <a:rPr lang="en-US" dirty="0">
                <a:cs typeface="Calibri"/>
              </a:rPr>
              <a:t> development boards. Once  completed our new </a:t>
            </a:r>
            <a:r>
              <a:rPr lang="en-US" dirty="0" err="1">
                <a:cs typeface="Calibri"/>
              </a:rPr>
              <a:t>pcb</a:t>
            </a:r>
            <a:r>
              <a:rPr lang="en-US" dirty="0">
                <a:cs typeface="Calibri"/>
              </a:rPr>
              <a:t> was integrated into our final project demonstration, and offered the same functionality as expected from our </a:t>
            </a:r>
            <a:r>
              <a:rPr lang="en-US" dirty="0" err="1">
                <a:cs typeface="Calibri"/>
              </a:rPr>
              <a:t>orignal</a:t>
            </a:r>
            <a:r>
              <a:rPr lang="en-US" dirty="0">
                <a:cs typeface="Calibri"/>
              </a:rPr>
              <a:t> custom </a:t>
            </a:r>
            <a:r>
              <a:rPr lang="en-US" dirty="0" err="1">
                <a:cs typeface="Calibri"/>
              </a:rPr>
              <a:t>pcb</a:t>
            </a:r>
            <a:r>
              <a:rPr lang="en-US" dirty="0">
                <a:cs typeface="Calibri"/>
              </a:rPr>
              <a:t> board </a:t>
            </a:r>
            <a:r>
              <a:rPr lang="en-US" dirty="0" err="1">
                <a:cs typeface="Calibri"/>
              </a:rPr>
              <a:t>desgin</a:t>
            </a:r>
            <a:endParaRPr lang="en-US" dirty="0">
              <a:cs typeface="Calibri"/>
            </a:endParaRPr>
          </a:p>
        </p:txBody>
      </p:sp>
      <p:sp>
        <p:nvSpPr>
          <p:cNvPr id="4" name="Slide Number Placeholder 3"/>
          <p:cNvSpPr>
            <a:spLocks noGrp="1"/>
          </p:cNvSpPr>
          <p:nvPr>
            <p:ph type="sldNum" sz="quarter" idx="5"/>
          </p:nvPr>
        </p:nvSpPr>
        <p:spPr/>
        <p:txBody>
          <a:bodyPr/>
          <a:lstStyle/>
          <a:p>
            <a:fld id="{B2F3484C-CC61-4014-B682-80AE91A64360}" type="slidenum">
              <a:rPr lang="en-US"/>
              <a:t>25</a:t>
            </a:fld>
            <a:endParaRPr lang="en-US"/>
          </a:p>
        </p:txBody>
      </p:sp>
    </p:spTree>
    <p:extLst>
      <p:ext uri="{BB962C8B-B14F-4D97-AF65-F5344CB8AC3E}">
        <p14:creationId xmlns:p14="http://schemas.microsoft.com/office/powerpoint/2010/main" val="2327371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initial rendition of what the SMART Garden would look like if designed as a product sold in stores. Though we did change it quite a bit, the general layout remained the same.</a:t>
            </a:r>
          </a:p>
          <a:p>
            <a:r>
              <a:rPr lang="en-US"/>
              <a:t>This side view lets us see the informational display and the closed panels for the water reservoir and the nutrient reservoir, as well as what the garden will look like while it is in use.</a:t>
            </a:r>
          </a:p>
        </p:txBody>
      </p:sp>
      <p:sp>
        <p:nvSpPr>
          <p:cNvPr id="4" name="Slide Number Placeholder 3"/>
          <p:cNvSpPr>
            <a:spLocks noGrp="1"/>
          </p:cNvSpPr>
          <p:nvPr>
            <p:ph type="sldNum" sz="quarter" idx="5"/>
          </p:nvPr>
        </p:nvSpPr>
        <p:spPr/>
        <p:txBody>
          <a:bodyPr/>
          <a:lstStyle/>
          <a:p>
            <a:fld id="{BA2B179D-1A6E-4C05-8FAF-29C12FF71230}" type="slidenum">
              <a:rPr lang="en-US" smtClean="0"/>
              <a:t>29</a:t>
            </a:fld>
            <a:endParaRPr lang="en-US"/>
          </a:p>
        </p:txBody>
      </p:sp>
    </p:spTree>
    <p:extLst>
      <p:ext uri="{BB962C8B-B14F-4D97-AF65-F5344CB8AC3E}">
        <p14:creationId xmlns:p14="http://schemas.microsoft.com/office/powerpoint/2010/main" val="3158825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top view diagram labels many of the smaller parts. You can see the individual pumps for the water and nutrient reservoirs as well as the tubes that take each one to the plant itself.</a:t>
            </a:r>
          </a:p>
          <a:p>
            <a:endParaRPr lang="en-US"/>
          </a:p>
          <a:p>
            <a:r>
              <a:rPr lang="en-US"/>
              <a:t>Under where the soil was we can now see a model of the soil moisture sensor, though we actually take an average of multiple sensors to get a more representative reading of the entire garden.</a:t>
            </a:r>
          </a:p>
          <a:p>
            <a:endParaRPr lang="en-US"/>
          </a:p>
          <a:p>
            <a:r>
              <a:rPr lang="en-US"/>
              <a:t>Above where the display would have been, we can see the location of the temperature and humidity sensor.</a:t>
            </a:r>
          </a:p>
          <a:p>
            <a:endParaRPr lang="en-US"/>
          </a:p>
          <a:p>
            <a:r>
              <a:rPr lang="en-US"/>
              <a:t>Behind the logo is where we had planned to mount the Arduino Uno R3. This placement is so that it is relatively close to all of the other devices involved in the garden without messy and overlapping wires.</a:t>
            </a:r>
          </a:p>
          <a:p>
            <a:r>
              <a:rPr lang="en-US"/>
              <a:t>(I made this quite early in the design process, and hadn’t considered the use of a PCB yet, though the placement would be similar.)</a:t>
            </a:r>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30</a:t>
            </a:fld>
            <a:endParaRPr lang="en-US"/>
          </a:p>
        </p:txBody>
      </p:sp>
    </p:spTree>
    <p:extLst>
      <p:ext uri="{BB962C8B-B14F-4D97-AF65-F5344CB8AC3E}">
        <p14:creationId xmlns:p14="http://schemas.microsoft.com/office/powerpoint/2010/main" val="285383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did the motivation come from?</a:t>
            </a:r>
          </a:p>
          <a:p>
            <a:r>
              <a:rPr lang="en-US"/>
              <a:t>Our  Motivation  was driven by three main points.</a:t>
            </a:r>
          </a:p>
          <a:p>
            <a:r>
              <a:rPr lang="en-US"/>
              <a:t>The FIRST being INFLATION. Did  you know that in 2022 alone, inflation  was up over 6%? This adds to the 2021 total of over 77 percent the  year before.</a:t>
            </a:r>
          </a:p>
          <a:p>
            <a:endParaRPr lang="en-US"/>
          </a:p>
          <a:p>
            <a:r>
              <a:rPr lang="en-US"/>
              <a:t>The second main point of motivation behind the smart garden is the everyday supply chain struggles the United states faces to-date.  According to a study from the Morning consults supply chain report  -- over half of </a:t>
            </a:r>
            <a:r>
              <a:rPr lang="en-US" err="1"/>
              <a:t>constumers</a:t>
            </a:r>
            <a:r>
              <a:rPr lang="en-US"/>
              <a:t> in the market have reported experiencing some type of  shortage in the grocery  store. Whether that be eggs, milk, or their favorite veggie, the consumer is having a harder time than ever finding the goods they want.</a:t>
            </a:r>
          </a:p>
          <a:p>
            <a:endParaRPr lang="en-US"/>
          </a:p>
          <a:p>
            <a:r>
              <a:rPr lang="en-US"/>
              <a:t>The final main point of motivation is simple. Maximizing access to the everyday consumer. Plant ownership and hobbyist gardening is on the rise. This invigorated us to provide a reliable and fun way to keep plants  in the everyday household without the downfalls of garden </a:t>
            </a:r>
            <a:r>
              <a:rPr lang="en-US" err="1"/>
              <a:t>owenership</a:t>
            </a:r>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a:t>
            </a:fld>
            <a:endParaRPr lang="en-US"/>
          </a:p>
        </p:txBody>
      </p:sp>
    </p:spTree>
    <p:extLst>
      <p:ext uri="{BB962C8B-B14F-4D97-AF65-F5344CB8AC3E}">
        <p14:creationId xmlns:p14="http://schemas.microsoft.com/office/powerpoint/2010/main" val="700331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Made by Lauren</a:t>
            </a:r>
          </a:p>
          <a:p>
            <a:endParaRPr lang="en-US"/>
          </a:p>
          <a:p>
            <a:r>
              <a:rPr lang="en-US"/>
              <a:t>This is roughly what our prototype container for the garden looks like. </a:t>
            </a:r>
            <a:br>
              <a:rPr lang="en-US"/>
            </a:br>
            <a:r>
              <a:rPr lang="en-US"/>
              <a:t>This version is deeper to accommodate a larger supply of water and nutrients, as well as any plants with more restrictive requirements for growing space.</a:t>
            </a:r>
          </a:p>
          <a:p>
            <a:endParaRPr lang="en-US"/>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31</a:t>
            </a:fld>
            <a:endParaRPr lang="en-US"/>
          </a:p>
        </p:txBody>
      </p:sp>
    </p:spTree>
    <p:extLst>
      <p:ext uri="{BB962C8B-B14F-4D97-AF65-F5344CB8AC3E}">
        <p14:creationId xmlns:p14="http://schemas.microsoft.com/office/powerpoint/2010/main" val="192039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r>
              <a:rPr lang="en-US"/>
              <a:t>Slide sequence- </a:t>
            </a:r>
          </a:p>
          <a:p>
            <a:r>
              <a:rPr lang="en-US"/>
              <a:t>Idealized design 1 and 2</a:t>
            </a:r>
          </a:p>
          <a:p>
            <a:r>
              <a:rPr lang="en-US"/>
              <a:t>Current mockup</a:t>
            </a:r>
          </a:p>
          <a:p>
            <a:r>
              <a:rPr lang="en-US"/>
              <a:t>This slide</a:t>
            </a:r>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32</a:t>
            </a:fld>
            <a:endParaRPr lang="en-US"/>
          </a:p>
        </p:txBody>
      </p:sp>
    </p:spTree>
    <p:extLst>
      <p:ext uri="{BB962C8B-B14F-4D97-AF65-F5344CB8AC3E}">
        <p14:creationId xmlns:p14="http://schemas.microsoft.com/office/powerpoint/2010/main" val="2419387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 Just read the thing?</a:t>
            </a:r>
          </a:p>
          <a:p>
            <a:endParaRPr lang="en-US"/>
          </a:p>
          <a:p>
            <a:endParaRPr lang="en-US"/>
          </a:p>
          <a:p>
            <a:r>
              <a:rPr lang="en-US"/>
              <a:t>B2: Since the SMART Garden is geared toward being convenient and accessible, being able to recharge the batteries instead of using another set of disposable batteries means fewer trips to the store as well.</a:t>
            </a:r>
          </a:p>
          <a:p>
            <a:endParaRPr lang="en-US"/>
          </a:p>
          <a:p>
            <a:r>
              <a:rPr lang="en-US"/>
              <a:t>B3: Longer battery life means you can be gone for longer while being ensured that your garden will be taken care of.</a:t>
            </a:r>
          </a:p>
          <a:p>
            <a:endParaRPr lang="en-US"/>
          </a:p>
          <a:p>
            <a:r>
              <a:rPr lang="en-US"/>
              <a:t>B3 source: https://www.microbattery.com/blog/post/battery-bios:-everything-you-need-to-know-about-the-9v-battery/</a:t>
            </a:r>
          </a:p>
        </p:txBody>
      </p:sp>
      <p:sp>
        <p:nvSpPr>
          <p:cNvPr id="4" name="Slide Number Placeholder 3"/>
          <p:cNvSpPr>
            <a:spLocks noGrp="1"/>
          </p:cNvSpPr>
          <p:nvPr>
            <p:ph type="sldNum" sz="quarter" idx="5"/>
          </p:nvPr>
        </p:nvSpPr>
        <p:spPr/>
        <p:txBody>
          <a:bodyPr/>
          <a:lstStyle/>
          <a:p>
            <a:fld id="{BA2B179D-1A6E-4C05-8FAF-29C12FF71230}" type="slidenum">
              <a:rPr lang="en-US" smtClean="0"/>
              <a:t>33</a:t>
            </a:fld>
            <a:endParaRPr lang="en-US"/>
          </a:p>
        </p:txBody>
      </p:sp>
    </p:spTree>
    <p:extLst>
      <p:ext uri="{BB962C8B-B14F-4D97-AF65-F5344CB8AC3E}">
        <p14:creationId xmlns:p14="http://schemas.microsoft.com/office/powerpoint/2010/main" val="1391044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FINAL:naming</a:t>
            </a:r>
            <a:r>
              <a:rPr lang="en-US"/>
              <a:t> conventions</a:t>
            </a:r>
            <a:r>
              <a:rPr lang="en-US" baseline="0"/>
              <a:t> such as- variable names must be clear about what they represent.</a:t>
            </a:r>
            <a:endParaRPr lang="en-US"/>
          </a:p>
          <a:p>
            <a:endParaRPr lang="en-US"/>
          </a:p>
          <a:p>
            <a:endParaRPr lang="en-US"/>
          </a:p>
          <a:p>
            <a:endParaRPr lang="en-US"/>
          </a:p>
          <a:p>
            <a:endParaRPr lang="en-US"/>
          </a:p>
          <a:p>
            <a:endParaRPr lang="en-US"/>
          </a:p>
          <a:p>
            <a:endParaRPr lang="en-US"/>
          </a:p>
          <a:p>
            <a:endParaRPr lang="en-US"/>
          </a:p>
          <a:p>
            <a:r>
              <a:rPr lang="en-US"/>
              <a:t>Updated  to not be extremely long:</a:t>
            </a:r>
          </a:p>
          <a:p>
            <a:r>
              <a:rPr lang="en-US"/>
              <a:t>B1: We have placed our components where they will be easily accessible and won’t be too crowded, and have included protections, such as </a:t>
            </a:r>
            <a:r>
              <a:rPr lang="en-US" err="1"/>
              <a:t>flyback</a:t>
            </a:r>
            <a:r>
              <a:rPr lang="en-US"/>
              <a:t> diodes, for sensitive components where necessary.</a:t>
            </a:r>
          </a:p>
          <a:p>
            <a:endParaRPr lang="en-US"/>
          </a:p>
          <a:p>
            <a:r>
              <a:rPr lang="en-US"/>
              <a:t>B2: this is a basic set of standards for wireless communication using Wi-Fi brand communication technology</a:t>
            </a:r>
          </a:p>
          <a:p>
            <a:endParaRPr lang="en-US"/>
          </a:p>
          <a:p>
            <a:endParaRPr lang="en-US"/>
          </a:p>
          <a:p>
            <a:r>
              <a:rPr lang="en-US"/>
              <a:t>B3: ,though these may overlap with some of the standards for programming other microcontrollers.</a:t>
            </a:r>
          </a:p>
          <a:p>
            <a:r>
              <a:rPr lang="en-US"/>
              <a:t>Additionally, we will have to follow any agreed-upon standards of variable-naming, such as using </a:t>
            </a:r>
            <a:r>
              <a:rPr lang="en-US" err="1"/>
              <a:t>camelCase</a:t>
            </a:r>
            <a:r>
              <a:rPr lang="en-US"/>
              <a:t> for all variables.</a:t>
            </a:r>
          </a:p>
          <a:p>
            <a:endParaRPr lang="en-US"/>
          </a:p>
          <a:p>
            <a:endParaRPr lang="en-US"/>
          </a:p>
          <a:p>
            <a:endParaRPr lang="en-US"/>
          </a:p>
          <a:p>
            <a:r>
              <a:rPr lang="en-US"/>
              <a:t>Old:</a:t>
            </a:r>
          </a:p>
          <a:p>
            <a:endParaRPr lang="en-US"/>
          </a:p>
          <a:p>
            <a:endParaRPr lang="en-US"/>
          </a:p>
          <a:p>
            <a:endParaRPr lang="en-US"/>
          </a:p>
          <a:p>
            <a:endParaRPr lang="en-US"/>
          </a:p>
          <a:p>
            <a:r>
              <a:rPr lang="en-US"/>
              <a:t>B1: We have placed our components where they will be easily accessible and won’t be too crowded.  Though we are still finalizing the design,</a:t>
            </a:r>
          </a:p>
          <a:p>
            <a:r>
              <a:rPr lang="en-US"/>
              <a:t> we have thus far avoided any sharp corners on the copper layout, and have included protections for sensitive components where necessary such as </a:t>
            </a:r>
            <a:r>
              <a:rPr lang="en-US" err="1"/>
              <a:t>flyback</a:t>
            </a:r>
            <a:r>
              <a:rPr lang="en-US"/>
              <a:t> diodes.</a:t>
            </a:r>
          </a:p>
          <a:p>
            <a:endParaRPr lang="en-US"/>
          </a:p>
          <a:p>
            <a:r>
              <a:rPr lang="en-US"/>
              <a:t>B2: IEEE 802.11 provides a basic set of standards for wireless communication using Wi-Fi brand communication technology, [though there are other versions with additional suffixes like 802.11ac or 802.11be]</a:t>
            </a:r>
          </a:p>
          <a:p>
            <a:endParaRPr lang="en-US"/>
          </a:p>
          <a:p>
            <a:r>
              <a:rPr lang="en-US"/>
              <a:t>B3: The Arduino IDE has some unique functions  separate from other microcontrollers, even if they sometimes have methods with similar effects. For example, </a:t>
            </a:r>
            <a:r>
              <a:rPr lang="en-US" err="1"/>
              <a:t>pinMode</a:t>
            </a:r>
            <a:r>
              <a:rPr lang="en-US"/>
              <a:t>(), and </a:t>
            </a:r>
            <a:r>
              <a:rPr lang="en-US" err="1"/>
              <a:t>digitalWrite</a:t>
            </a:r>
            <a:r>
              <a:rPr lang="en-US"/>
              <a:t>()</a:t>
            </a:r>
          </a:p>
          <a:p>
            <a:r>
              <a:rPr lang="en-US"/>
              <a:t>Additionally, we will have to follow any agreed-upon standards of variable-naming, such as using </a:t>
            </a:r>
            <a:r>
              <a:rPr lang="en-US" err="1"/>
              <a:t>camelCase</a:t>
            </a:r>
            <a:r>
              <a:rPr lang="en-US"/>
              <a:t> for all variables.</a:t>
            </a:r>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34</a:t>
            </a:fld>
            <a:endParaRPr lang="en-US"/>
          </a:p>
        </p:txBody>
      </p:sp>
    </p:spTree>
    <p:extLst>
      <p:ext uri="{BB962C8B-B14F-4D97-AF65-F5344CB8AC3E}">
        <p14:creationId xmlns:p14="http://schemas.microsoft.com/office/powerpoint/2010/main" val="1695162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Many different programs and software are used in this project</a:t>
            </a:r>
          </a:p>
          <a:p>
            <a:r>
              <a:rPr lang="en-US"/>
              <a:t>B1: It was also used to download relevant libraries, compile the sketch and upload it onto the Arduino Uno.</a:t>
            </a:r>
          </a:p>
          <a:p>
            <a:r>
              <a:rPr lang="en-US"/>
              <a:t>B2: In addition to basic communication, we also kept track of helpful resources and data.</a:t>
            </a:r>
          </a:p>
          <a:p>
            <a:r>
              <a:rPr lang="en-US"/>
              <a:t>B3: It was also useful when errors occurred to return to a point we knew was functional.</a:t>
            </a:r>
          </a:p>
          <a:p>
            <a:r>
              <a:rPr lang="en-US"/>
              <a:t>B4: We will be storing the data about each plant type on the web database rather than within the ATMEGA’s code, since the Wi-Fi module is our only method of communicating with the ATEMGA once it is ‘active’.</a:t>
            </a:r>
          </a:p>
          <a:p>
            <a:endParaRPr lang="en-US"/>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35</a:t>
            </a:fld>
            <a:endParaRPr lang="en-US"/>
          </a:p>
        </p:txBody>
      </p:sp>
    </p:spTree>
    <p:extLst>
      <p:ext uri="{BB962C8B-B14F-4D97-AF65-F5344CB8AC3E}">
        <p14:creationId xmlns:p14="http://schemas.microsoft.com/office/powerpoint/2010/main" val="3354546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The user will select the needs of their plant by connecting the garden to Wi-Fi and using our website to select the ideal conditions for their plant of choice.</a:t>
            </a:r>
          </a:p>
          <a:p>
            <a:r>
              <a:rPr lang="en-US"/>
              <a:t>B: We have a list of preset plants, but also allow for the entry of custom</a:t>
            </a:r>
            <a:r>
              <a:rPr lang="en-US" baseline="0"/>
              <a:t> values if these options are insufficient.</a:t>
            </a:r>
          </a:p>
          <a:p>
            <a:r>
              <a:rPr lang="en-US" baseline="0"/>
              <a:t>C: Updating every 15 seconds, the webpage provides the most recent data available from the database to ensure you are aware of any changes.</a:t>
            </a:r>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36</a:t>
            </a:fld>
            <a:endParaRPr lang="en-US"/>
          </a:p>
        </p:txBody>
      </p:sp>
    </p:spTree>
    <p:extLst>
      <p:ext uri="{BB962C8B-B14F-4D97-AF65-F5344CB8AC3E}">
        <p14:creationId xmlns:p14="http://schemas.microsoft.com/office/powerpoint/2010/main" val="4167090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Feasible data rate is based on Arduino Uno clock speed, so this is the maximum theoretical data rate we can get in or out. </a:t>
            </a:r>
          </a:p>
          <a:p>
            <a:endParaRPr lang="en-US"/>
          </a:p>
          <a:p>
            <a:r>
              <a:rPr lang="en-US"/>
              <a:t>We prioritized battery duration, range, and security so that we can reduce the amount of stress and limitations on the user.</a:t>
            </a:r>
          </a:p>
        </p:txBody>
      </p:sp>
      <p:sp>
        <p:nvSpPr>
          <p:cNvPr id="4" name="Slide Number Placeholder 3"/>
          <p:cNvSpPr>
            <a:spLocks noGrp="1"/>
          </p:cNvSpPr>
          <p:nvPr>
            <p:ph type="sldNum" sz="quarter" idx="5"/>
          </p:nvPr>
        </p:nvSpPr>
        <p:spPr/>
        <p:txBody>
          <a:bodyPr/>
          <a:lstStyle/>
          <a:p>
            <a:fld id="{BA2B179D-1A6E-4C05-8FAF-29C12FF71230}" type="slidenum">
              <a:rPr lang="en-US" smtClean="0"/>
              <a:t>37</a:t>
            </a:fld>
            <a:endParaRPr lang="en-US"/>
          </a:p>
        </p:txBody>
      </p:sp>
    </p:spTree>
    <p:extLst>
      <p:ext uri="{BB962C8B-B14F-4D97-AF65-F5344CB8AC3E}">
        <p14:creationId xmlns:p14="http://schemas.microsoft.com/office/powerpoint/2010/main" val="506993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Garden objective and Goals:</a:t>
            </a:r>
          </a:p>
          <a:p>
            <a:endParaRPr lang="en-US"/>
          </a:p>
          <a:p>
            <a:r>
              <a:rPr lang="en-US"/>
              <a:t>First, we have the main objective of creating an Automated, dynamic gardening system</a:t>
            </a:r>
          </a:p>
          <a:p>
            <a:endParaRPr lang="en-US"/>
          </a:p>
          <a:p>
            <a:r>
              <a:rPr lang="en-US"/>
              <a:t>Secondly, the SMART Garden will automate house plant care</a:t>
            </a:r>
          </a:p>
          <a:p>
            <a:endParaRPr lang="en-US"/>
          </a:p>
          <a:p>
            <a:r>
              <a:rPr lang="en-US"/>
              <a:t>The SMART Garden will include a web application that displays areas of interest and stat lines for the end-user</a:t>
            </a:r>
          </a:p>
          <a:p>
            <a:endParaRPr lang="en-US"/>
          </a:p>
          <a:p>
            <a:r>
              <a:rPr lang="en-US"/>
              <a:t>Next, our SMART Garden is set to maintain and help provide growth to the plant in the housing through the end of its life.</a:t>
            </a:r>
          </a:p>
          <a:p>
            <a:endParaRPr lang="en-US"/>
          </a:p>
          <a:p>
            <a:r>
              <a:rPr lang="en-US"/>
              <a:t>AND Finally, the SMART Garden will be a scalable system. Meaning, there can be a single unit or many units  and they will still all provide and maintain the rest of the roles and objectives put in place.</a:t>
            </a:r>
          </a:p>
        </p:txBody>
      </p:sp>
      <p:sp>
        <p:nvSpPr>
          <p:cNvPr id="4" name="Slide Number Placeholder 3"/>
          <p:cNvSpPr>
            <a:spLocks noGrp="1"/>
          </p:cNvSpPr>
          <p:nvPr>
            <p:ph type="sldNum" sz="quarter" idx="5"/>
          </p:nvPr>
        </p:nvSpPr>
        <p:spPr/>
        <p:txBody>
          <a:bodyPr/>
          <a:lstStyle/>
          <a:p>
            <a:fld id="{BA2B179D-1A6E-4C05-8FAF-29C12FF71230}" type="slidenum">
              <a:rPr lang="en-US" smtClean="0"/>
              <a:t>4</a:t>
            </a:fld>
            <a:endParaRPr lang="en-US"/>
          </a:p>
        </p:txBody>
      </p:sp>
    </p:spTree>
    <p:extLst>
      <p:ext uri="{BB962C8B-B14F-4D97-AF65-F5344CB8AC3E}">
        <p14:creationId xmlns:p14="http://schemas.microsoft.com/office/powerpoint/2010/main" val="378648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 we have structured a general outline for our plan of </a:t>
            </a:r>
            <a:r>
              <a:rPr lang="en-US" err="1"/>
              <a:t>aattack</a:t>
            </a:r>
            <a:r>
              <a:rPr lang="en-US"/>
              <a:t> throughout this process.</a:t>
            </a:r>
          </a:p>
          <a:p>
            <a:r>
              <a:rPr lang="en-US"/>
              <a:t>First was the Research and Design phase of the project</a:t>
            </a:r>
          </a:p>
          <a:p>
            <a:r>
              <a:rPr lang="en-US"/>
              <a:t>Following that we implemented </a:t>
            </a:r>
            <a:r>
              <a:rPr lang="en-US" err="1"/>
              <a:t>aand</a:t>
            </a:r>
            <a:r>
              <a:rPr lang="en-US"/>
              <a:t> </a:t>
            </a:r>
            <a:r>
              <a:rPr lang="en-US" err="1"/>
              <a:t>dsigned</a:t>
            </a:r>
            <a:r>
              <a:rPr lang="en-US"/>
              <a:t>  our  PCB</a:t>
            </a:r>
          </a:p>
          <a:p>
            <a:r>
              <a:rPr lang="en-US"/>
              <a:t>Then we began to develop a hardware prototype </a:t>
            </a:r>
          </a:p>
          <a:p>
            <a:r>
              <a:rPr lang="en-US"/>
              <a:t>Next was our software prototype</a:t>
            </a:r>
          </a:p>
          <a:p>
            <a:r>
              <a:rPr lang="en-US"/>
              <a:t>From this points we plan to polish the design of the SMART Garden and then of course fabricate and push the final product</a:t>
            </a:r>
          </a:p>
        </p:txBody>
      </p:sp>
      <p:sp>
        <p:nvSpPr>
          <p:cNvPr id="4" name="Slide Number Placeholder 3"/>
          <p:cNvSpPr>
            <a:spLocks noGrp="1"/>
          </p:cNvSpPr>
          <p:nvPr>
            <p:ph type="sldNum" sz="quarter" idx="5"/>
          </p:nvPr>
        </p:nvSpPr>
        <p:spPr/>
        <p:txBody>
          <a:bodyPr/>
          <a:lstStyle/>
          <a:p>
            <a:fld id="{BA2B179D-1A6E-4C05-8FAF-29C12FF71230}" type="slidenum">
              <a:rPr lang="en-US" smtClean="0"/>
              <a:t>6</a:t>
            </a:fld>
            <a:endParaRPr lang="en-US"/>
          </a:p>
        </p:txBody>
      </p:sp>
    </p:spTree>
    <p:extLst>
      <p:ext uri="{BB962C8B-B14F-4D97-AF65-F5344CB8AC3E}">
        <p14:creationId xmlns:p14="http://schemas.microsoft.com/office/powerpoint/2010/main" val="1234750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F3484C-CC61-4014-B682-80AE91A64360}" type="slidenum">
              <a:rPr lang="en-US" smtClean="0"/>
              <a:t>8</a:t>
            </a:fld>
            <a:endParaRPr lang="en-US"/>
          </a:p>
        </p:txBody>
      </p:sp>
    </p:spTree>
    <p:extLst>
      <p:ext uri="{BB962C8B-B14F-4D97-AF65-F5344CB8AC3E}">
        <p14:creationId xmlns:p14="http://schemas.microsoft.com/office/powerpoint/2010/main" val="186878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Basin: It is important that we use water-resistant paint so that it doesn’t degrade and get into the soil. If we get paint in the soil, we would be compromising the health of the plant, the user, or both.</a:t>
            </a:r>
          </a:p>
          <a:p>
            <a:endParaRPr lang="en-US"/>
          </a:p>
          <a:p>
            <a:r>
              <a:rPr lang="en-US"/>
              <a:t>Circuitry: Heat-shrink tubing shrinks when heated to form a tight seal around the wires wherever they may be vulnerable. Waterproofing spray is a coating over any component that protects the surface of the circuit board from getting accidentally short-circuited by the presence of moisture.</a:t>
            </a:r>
          </a:p>
        </p:txBody>
      </p:sp>
      <p:sp>
        <p:nvSpPr>
          <p:cNvPr id="4" name="Slide Number Placeholder 3"/>
          <p:cNvSpPr>
            <a:spLocks noGrp="1"/>
          </p:cNvSpPr>
          <p:nvPr>
            <p:ph type="sldNum" sz="quarter" idx="5"/>
          </p:nvPr>
        </p:nvSpPr>
        <p:spPr/>
        <p:txBody>
          <a:bodyPr/>
          <a:lstStyle/>
          <a:p>
            <a:fld id="{BA2B179D-1A6E-4C05-8FAF-29C12FF71230}" type="slidenum">
              <a:rPr lang="en-US" smtClean="0"/>
              <a:t>9</a:t>
            </a:fld>
            <a:endParaRPr lang="en-US"/>
          </a:p>
        </p:txBody>
      </p:sp>
    </p:spTree>
    <p:extLst>
      <p:ext uri="{BB962C8B-B14F-4D97-AF65-F5344CB8AC3E}">
        <p14:creationId xmlns:p14="http://schemas.microsoft.com/office/powerpoint/2010/main" val="97166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F3484C-CC61-4014-B682-80AE91A64360}" type="slidenum">
              <a:rPr lang="en-US" smtClean="0"/>
              <a:t>11</a:t>
            </a:fld>
            <a:endParaRPr lang="en-US"/>
          </a:p>
        </p:txBody>
      </p:sp>
    </p:spTree>
    <p:extLst>
      <p:ext uri="{BB962C8B-B14F-4D97-AF65-F5344CB8AC3E}">
        <p14:creationId xmlns:p14="http://schemas.microsoft.com/office/powerpoint/2010/main" val="208428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this slide we will be reviewing the power supply schematic for our SMART Garden. </a:t>
            </a:r>
            <a:endParaRPr lang="en-US" dirty="0"/>
          </a:p>
          <a:p>
            <a:endParaRPr lang="en-US">
              <a:ea typeface="Calibri"/>
              <a:cs typeface="Calibri"/>
            </a:endParaRPr>
          </a:p>
          <a:p>
            <a:r>
              <a:rPr lang="en-US" dirty="0">
                <a:ea typeface="Calibri"/>
                <a:cs typeface="Calibri"/>
              </a:rPr>
              <a:t>The first thing we will be discussing is our power supply. Our original design called for the use of 2 9V Lithium Ion Rechargeable Batteries, which were going to be used when the design was tailored for both indoor and outdoor use. </a:t>
            </a:r>
          </a:p>
          <a:p>
            <a:endParaRPr lang="en-US">
              <a:ea typeface="Calibri"/>
              <a:cs typeface="Calibri"/>
            </a:endParaRPr>
          </a:p>
          <a:p>
            <a:r>
              <a:rPr lang="en-US" dirty="0">
                <a:ea typeface="Calibri"/>
                <a:cs typeface="Calibri"/>
              </a:rPr>
              <a:t>Although, due to the fact we changed our design to be for indoor use only, and the 9V batteries had a very low current capacity, we decided to change to a 9V 1 amp AC/DC Converter that can be plugged into any wall outlet</a:t>
            </a:r>
            <a:endParaRPr lang="en-US" dirty="0"/>
          </a:p>
          <a:p>
            <a:endParaRPr lang="en-US">
              <a:ea typeface="Calibri"/>
              <a:cs typeface="Calibri"/>
            </a:endParaRPr>
          </a:p>
          <a:p>
            <a:r>
              <a:rPr lang="en-US" dirty="0"/>
              <a:t>Next we will discuss the voltage regulators. Our original choice for the 5V regulator was the 7805, although, after discussion, due to its known </a:t>
            </a:r>
            <a:r>
              <a:rPr lang="en-US" dirty="0" err="1"/>
              <a:t>inefficienies</a:t>
            </a:r>
            <a:r>
              <a:rPr lang="en-US" dirty="0"/>
              <a:t> we decided to opt for the more recent LM2576 family of voltage regulators. Both of these circuits utilized a 100uH </a:t>
            </a:r>
            <a:r>
              <a:rPr lang="en-US" dirty="0" err="1"/>
              <a:t>inductur</a:t>
            </a:r>
            <a:r>
              <a:rPr lang="en-US" dirty="0"/>
              <a:t> with a 8.8A current rating, a 100uF capacitor, a 1000uF capacitor, and the 1N5822 </a:t>
            </a:r>
            <a:r>
              <a:rPr lang="en-US" dirty="0" err="1"/>
              <a:t>schotkey</a:t>
            </a:r>
            <a:r>
              <a:rPr lang="en-US" dirty="0"/>
              <a:t> diode and have an output current of 3A which is more than enough available current to run all remaining hardware </a:t>
            </a:r>
            <a:r>
              <a:rPr lang="en-US" dirty="0" err="1"/>
              <a:t>compnents</a:t>
            </a:r>
            <a:r>
              <a:rPr lang="en-US" dirty="0"/>
              <a:t> to </a:t>
            </a:r>
            <a:r>
              <a:rPr lang="en-US" dirty="0" err="1"/>
              <a:t>incldue</a:t>
            </a:r>
            <a:r>
              <a:rPr lang="en-US" dirty="0"/>
              <a:t> 3 soil moisture sensors, our temperature and humidity sensor, our wi-fi module, the 2-channel 5V relay, and our ATMega328p microcontroller</a:t>
            </a:r>
            <a:endParaRPr lang="en-US" dirty="0">
              <a:cs typeface="Calibri"/>
            </a:endParaRPr>
          </a:p>
          <a:p>
            <a:endParaRPr lang="en-US"/>
          </a:p>
          <a:p>
            <a:endParaRPr lang="en-US"/>
          </a:p>
          <a:p>
            <a:endParaRPr lang="en-US"/>
          </a:p>
          <a:p>
            <a:endParaRPr lang="en-US"/>
          </a:p>
          <a:p>
            <a:r>
              <a:rPr lang="en-US" dirty="0"/>
              <a:t>For our project we are using multiple sensors and components that require a voltage of 5V or 3.3V. </a:t>
            </a:r>
            <a:endParaRPr lang="en-US" dirty="0">
              <a:ea typeface="Calibri"/>
              <a:cs typeface="Calibri"/>
            </a:endParaRPr>
          </a:p>
          <a:p>
            <a:endParaRPr lang="en-US">
              <a:ea typeface="Calibri"/>
              <a:cs typeface="Calibri"/>
            </a:endParaRPr>
          </a:p>
          <a:p>
            <a:r>
              <a:rPr lang="en-US" dirty="0">
                <a:ea typeface="Calibri"/>
                <a:cs typeface="Calibri"/>
              </a:rPr>
              <a:t>Why the LM7805?</a:t>
            </a:r>
          </a:p>
          <a:p>
            <a:endParaRPr lang="en-US">
              <a:ea typeface="Calibri"/>
              <a:cs typeface="Calibri"/>
            </a:endParaRPr>
          </a:p>
          <a:p>
            <a:r>
              <a:rPr lang="en-US" dirty="0">
                <a:ea typeface="Calibri"/>
                <a:cs typeface="Calibri"/>
              </a:rPr>
              <a:t>Why a Buck Converter instead of another Voltage Reg?</a:t>
            </a:r>
          </a:p>
          <a:p>
            <a:endParaRPr lang="en-US">
              <a:ea typeface="Calibri"/>
              <a:cs typeface="Calibri"/>
            </a:endParaRPr>
          </a:p>
          <a:p>
            <a:r>
              <a:rPr lang="en-US" dirty="0">
                <a:ea typeface="Calibri"/>
                <a:cs typeface="Calibri"/>
              </a:rPr>
              <a:t>Why not power everything using the 5V and 3.3V pin on the Arduino?</a:t>
            </a:r>
          </a:p>
          <a:p>
            <a:endParaRPr lang="en-US">
              <a:ea typeface="Calibri"/>
              <a:cs typeface="Calibri"/>
            </a:endParaRPr>
          </a:p>
          <a:p>
            <a:r>
              <a:rPr lang="en-US" dirty="0">
                <a:ea typeface="Calibri"/>
                <a:cs typeface="Calibri"/>
              </a:rPr>
              <a:t>Why use 2 9V batteries instead of one – talk about possible change to 6 x AA for the purposes of extending the battery life (drain slower due to higher current capacity)</a:t>
            </a:r>
          </a:p>
          <a:p>
            <a:endParaRPr lang="en-US">
              <a:ea typeface="Calibri"/>
              <a:cs typeface="Calibri"/>
            </a:endParaRPr>
          </a:p>
          <a:p>
            <a:endParaRPr lang="en-US">
              <a:ea typeface="Calibri"/>
              <a:cs typeface="Calibri"/>
            </a:endParaRPr>
          </a:p>
          <a:p>
            <a:r>
              <a:rPr lang="en-US" dirty="0">
                <a:ea typeface="Calibri"/>
                <a:cs typeface="Calibri"/>
              </a:rPr>
              <a:t>What we changed from the original--</a:t>
            </a:r>
          </a:p>
        </p:txBody>
      </p:sp>
      <p:sp>
        <p:nvSpPr>
          <p:cNvPr id="4" name="Slide Number Placeholder 3"/>
          <p:cNvSpPr>
            <a:spLocks noGrp="1"/>
          </p:cNvSpPr>
          <p:nvPr>
            <p:ph type="sldNum" sz="quarter" idx="5"/>
          </p:nvPr>
        </p:nvSpPr>
        <p:spPr/>
        <p:txBody>
          <a:bodyPr/>
          <a:lstStyle/>
          <a:p>
            <a:fld id="{BA2B179D-1A6E-4C05-8FAF-29C12FF71230}" type="slidenum">
              <a:rPr lang="en-US" smtClean="0"/>
              <a:t>16</a:t>
            </a:fld>
            <a:endParaRPr lang="en-US"/>
          </a:p>
        </p:txBody>
      </p:sp>
    </p:spTree>
    <p:extLst>
      <p:ext uri="{BB962C8B-B14F-4D97-AF65-F5344CB8AC3E}">
        <p14:creationId xmlns:p14="http://schemas.microsoft.com/office/powerpoint/2010/main" val="74215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our project, we wanted to </a:t>
            </a:r>
            <a:r>
              <a:rPr lang="en-US" err="1">
                <a:cs typeface="Calibri"/>
              </a:rPr>
              <a:t>capitilize</a:t>
            </a:r>
            <a:r>
              <a:rPr lang="en-US">
                <a:cs typeface="Calibri"/>
              </a:rPr>
              <a:t> on the vast infrastructure and community that comes with using Arduino compatible </a:t>
            </a:r>
            <a:r>
              <a:rPr lang="en-US" err="1">
                <a:cs typeface="Calibri"/>
              </a:rPr>
              <a:t>prodructs</a:t>
            </a:r>
            <a:r>
              <a:rPr lang="en-US">
                <a:cs typeface="Calibri"/>
              </a:rPr>
              <a:t>. The ATMega32p-pu, which can be found in the Arduino Uno, offered an affordable and easy to use option. In using the ATMega328p we were able to for-go the need to add a programmer into our </a:t>
            </a:r>
            <a:r>
              <a:rPr lang="en-US" err="1">
                <a:cs typeface="Calibri"/>
              </a:rPr>
              <a:t>schemtaic</a:t>
            </a:r>
            <a:r>
              <a:rPr lang="en-US">
                <a:cs typeface="Calibri"/>
              </a:rPr>
              <a:t> and electrical design.</a:t>
            </a:r>
          </a:p>
          <a:p>
            <a:endParaRPr lang="en-US">
              <a:cs typeface="Calibri"/>
            </a:endParaRPr>
          </a:p>
          <a:p>
            <a:r>
              <a:rPr lang="en-US">
                <a:cs typeface="Calibri"/>
              </a:rPr>
              <a:t> Instead we simply used the programmer local to the Arduino Uno, that was bought and used for testing, to upload code to the ATMega328p-pu which was then transferred to our final design. </a:t>
            </a:r>
            <a:endParaRPr lang="en-US"/>
          </a:p>
          <a:p>
            <a:endParaRPr lang="en-US">
              <a:cs typeface="Calibri"/>
            </a:endParaRPr>
          </a:p>
          <a:p>
            <a:r>
              <a:rPr lang="en-US">
                <a:cs typeface="Calibri"/>
              </a:rPr>
              <a:t>In addition, due to the fact we wanted our system to be as efficient and accurate as possible, as shown in our schematic, we decided to utilizes an external 16 MHz crystal oscillator for the ATMega328p instead of using its on-board internal 8MHz crystal </a:t>
            </a:r>
            <a:r>
              <a:rPr lang="en-US" err="1">
                <a:cs typeface="Calibri"/>
              </a:rPr>
              <a:t>oscilator</a:t>
            </a:r>
            <a:endParaRPr lang="en-US">
              <a:cs typeface="Calibri"/>
            </a:endParaRPr>
          </a:p>
        </p:txBody>
      </p:sp>
      <p:sp>
        <p:nvSpPr>
          <p:cNvPr id="4" name="Slide Number Placeholder 3"/>
          <p:cNvSpPr>
            <a:spLocks noGrp="1"/>
          </p:cNvSpPr>
          <p:nvPr>
            <p:ph type="sldNum" sz="quarter" idx="5"/>
          </p:nvPr>
        </p:nvSpPr>
        <p:spPr/>
        <p:txBody>
          <a:bodyPr/>
          <a:lstStyle/>
          <a:p>
            <a:fld id="{B2F3484C-CC61-4014-B682-80AE91A64360}" type="slidenum">
              <a:rPr lang="en-US"/>
              <a:t>17</a:t>
            </a:fld>
            <a:endParaRPr lang="en-US"/>
          </a:p>
        </p:txBody>
      </p:sp>
    </p:spTree>
    <p:extLst>
      <p:ext uri="{BB962C8B-B14F-4D97-AF65-F5344CB8AC3E}">
        <p14:creationId xmlns:p14="http://schemas.microsoft.com/office/powerpoint/2010/main" val="29481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D0B5-F490-F6A5-2ED9-761B6F523E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176CE4-F9FE-B1F9-9198-BCC428A17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CAF067-01CB-3FCD-3726-E7C3C3EC3ED6}"/>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5" name="Footer Placeholder 4">
            <a:extLst>
              <a:ext uri="{FF2B5EF4-FFF2-40B4-BE49-F238E27FC236}">
                <a16:creationId xmlns:a16="http://schemas.microsoft.com/office/drawing/2014/main" id="{C6B5F3E6-9CC4-AACE-85A6-B7E6C767A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EDE116-9A68-7959-53A4-8897E377A34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92773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7A8F8-2DD7-A055-E428-245D9167FD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9A5D44-0F2D-8A22-91AC-54B39B556A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09C642-84EC-70CB-2B0D-90B3DC23FC6A}"/>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5" name="Footer Placeholder 4">
            <a:extLst>
              <a:ext uri="{FF2B5EF4-FFF2-40B4-BE49-F238E27FC236}">
                <a16:creationId xmlns:a16="http://schemas.microsoft.com/office/drawing/2014/main" id="{FF05FA20-73A8-D05F-D9C2-FC31B35B9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3052D-38DA-E6D4-8782-CFD60E5862F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08271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310DA2-9F29-A935-7094-974EF96213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4A806E-8C06-AD8D-78D0-150189D128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0AFED-4B75-F7C2-C017-7ED877ED58B1}"/>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5" name="Footer Placeholder 4">
            <a:extLst>
              <a:ext uri="{FF2B5EF4-FFF2-40B4-BE49-F238E27FC236}">
                <a16:creationId xmlns:a16="http://schemas.microsoft.com/office/drawing/2014/main" id="{5A679656-4EC1-BFB1-AB57-52754A1B2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92D2C-AA56-BA3F-8BB8-79806099FE13}"/>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446915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ABE2F-4064-7C64-807E-E848A69954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70238-8992-F0A5-DF27-7F210613CD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3B33D-1755-06AD-BD5D-2E5FB0DDD586}"/>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5" name="Footer Placeholder 4">
            <a:extLst>
              <a:ext uri="{FF2B5EF4-FFF2-40B4-BE49-F238E27FC236}">
                <a16:creationId xmlns:a16="http://schemas.microsoft.com/office/drawing/2014/main" id="{40BB580D-E14C-FE5C-74B0-44F2C4118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8EBAC-F442-2072-E7A7-E80AA9CCA89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572453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D935-4008-AC96-4A09-655D8AE4C0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03B859-4947-6D84-9DCC-B63B256F6B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2D54DD-6932-72E3-1D52-4A150CE9C3D7}"/>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5" name="Footer Placeholder 4">
            <a:extLst>
              <a:ext uri="{FF2B5EF4-FFF2-40B4-BE49-F238E27FC236}">
                <a16:creationId xmlns:a16="http://schemas.microsoft.com/office/drawing/2014/main" id="{29AC7FC9-1BC3-D062-80D0-5FDA5814C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88A44-ADD1-1AEE-7092-5AA99FCCC06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814843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FBF9-2166-9D8C-1241-B606F41CC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4DD95E-5833-2724-33F8-E5D604BF8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FF6315-D0CD-B5BA-4E83-BE8D55AD2F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7A0136-B492-A4EF-D16A-9F643B29636E}"/>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6" name="Footer Placeholder 5">
            <a:extLst>
              <a:ext uri="{FF2B5EF4-FFF2-40B4-BE49-F238E27FC236}">
                <a16:creationId xmlns:a16="http://schemas.microsoft.com/office/drawing/2014/main" id="{D7C061D9-BC71-8BFD-5989-E4A07461CB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B20E3B-5FF0-DAA3-FAB2-1AE419E73B2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07961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AD6C-16A2-6913-DADB-F0B6417B5E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B808CD-1A78-250A-C978-B154AD94F7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A62240-22C9-4961-31DE-28BCAA5E85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478E8-BBCB-8A44-6F6C-0224FA72B6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07C506-A056-D95C-3D52-A16B2941D3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14DF35-9BF7-8524-65CF-979D7B5AB20D}"/>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8" name="Footer Placeholder 7">
            <a:extLst>
              <a:ext uri="{FF2B5EF4-FFF2-40B4-BE49-F238E27FC236}">
                <a16:creationId xmlns:a16="http://schemas.microsoft.com/office/drawing/2014/main" id="{69C8CBCF-76CA-A4C8-C256-90F18F43AF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A2640A-4DCA-10F1-DBCE-2C0C2F7E3F83}"/>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441515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BFCD-700C-69EC-58EA-25667DC246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F929C3-AB2F-823B-6CCF-02FBA6FD99A8}"/>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4" name="Footer Placeholder 3">
            <a:extLst>
              <a:ext uri="{FF2B5EF4-FFF2-40B4-BE49-F238E27FC236}">
                <a16:creationId xmlns:a16="http://schemas.microsoft.com/office/drawing/2014/main" id="{85AC7532-EB32-01F6-C641-14FB3AAF3E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8690A4-B642-F0E4-5A77-26D0E6F2AC11}"/>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97252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DBAEFB-E6F3-4B5C-7B31-F342D6D6775B}"/>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3" name="Footer Placeholder 2">
            <a:extLst>
              <a:ext uri="{FF2B5EF4-FFF2-40B4-BE49-F238E27FC236}">
                <a16:creationId xmlns:a16="http://schemas.microsoft.com/office/drawing/2014/main" id="{FDA9459B-A3A0-E72B-1C80-004666560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580DC4-1489-5A5C-A86D-E5F00A1302D1}"/>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88076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6A6F-474B-FCD8-0363-B0B8987627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215380-06A8-A091-D3A5-523D4134B1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62FCF0-78D5-335B-633D-B482EA153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B6C126-E877-C3F4-87CB-C5CE6872F797}"/>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6" name="Footer Placeholder 5">
            <a:extLst>
              <a:ext uri="{FF2B5EF4-FFF2-40B4-BE49-F238E27FC236}">
                <a16:creationId xmlns:a16="http://schemas.microsoft.com/office/drawing/2014/main" id="{B1A09FF0-0945-421D-4351-BC8C6FA32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67275F-53E7-E0FB-D122-EC8A4B2DBA23}"/>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548665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6443-443C-F18C-2326-A7041E3A10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B10422-E898-F845-E232-1782C9A54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689E23-DC1C-23E4-4E91-054993B43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16BAB0-0509-A664-DEB4-D74606EF532E}"/>
              </a:ext>
            </a:extLst>
          </p:cNvPr>
          <p:cNvSpPr>
            <a:spLocks noGrp="1"/>
          </p:cNvSpPr>
          <p:nvPr>
            <p:ph type="dt" sz="half" idx="10"/>
          </p:nvPr>
        </p:nvSpPr>
        <p:spPr/>
        <p:txBody>
          <a:bodyPr/>
          <a:lstStyle/>
          <a:p>
            <a:fld id="{AA70F276-1833-4A75-9C1D-A56E2295A68D}" type="datetimeFigureOut">
              <a:rPr lang="en-US" smtClean="0"/>
              <a:t>4/24/2023</a:t>
            </a:fld>
            <a:endParaRPr lang="en-US"/>
          </a:p>
        </p:txBody>
      </p:sp>
      <p:sp>
        <p:nvSpPr>
          <p:cNvPr id="6" name="Footer Placeholder 5">
            <a:extLst>
              <a:ext uri="{FF2B5EF4-FFF2-40B4-BE49-F238E27FC236}">
                <a16:creationId xmlns:a16="http://schemas.microsoft.com/office/drawing/2014/main" id="{E0B95DD5-9123-6787-1BDD-4AF49C233A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30058-9A87-1141-67D3-5256830BDAE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53200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0C84D4-48C7-7891-CAF2-5783A3FCA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5AFF5A-23C2-26DC-2EB7-AFA09BCE9B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D8E62-5BE0-756A-85DF-7F006F3E5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0F276-1833-4A75-9C1D-A56E2295A68D}" type="datetimeFigureOut">
              <a:rPr lang="en-US" smtClean="0"/>
              <a:pPr/>
              <a:t>4/24/2023</a:t>
            </a:fld>
            <a:endParaRPr lang="en-US"/>
          </a:p>
        </p:txBody>
      </p:sp>
      <p:sp>
        <p:nvSpPr>
          <p:cNvPr id="5" name="Footer Placeholder 4">
            <a:extLst>
              <a:ext uri="{FF2B5EF4-FFF2-40B4-BE49-F238E27FC236}">
                <a16:creationId xmlns:a16="http://schemas.microsoft.com/office/drawing/2014/main" id="{6B2E8B94-7CFC-46C1-BA1D-08A5A352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498C8111-4D23-23EC-1234-6A3466EBEB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88745418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8.png"/><Relationship Id="rId11" Type="http://schemas.openxmlformats.org/officeDocument/2006/relationships/image" Target="../media/image14.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notesSlide" Target="../notesSlides/notesSlide8.xm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4.png"/><Relationship Id="rId11" Type="http://schemas.openxmlformats.org/officeDocument/2006/relationships/image" Target="../media/image17.jpeg"/><Relationship Id="rId5" Type="http://schemas.openxmlformats.org/officeDocument/2006/relationships/image" Target="../media/image23.png"/><Relationship Id="rId10" Type="http://schemas.openxmlformats.org/officeDocument/2006/relationships/image" Target="../media/image14.png"/><Relationship Id="rId4" Type="http://schemas.openxmlformats.org/officeDocument/2006/relationships/notesSlide" Target="../notesSlides/notesSlide9.xm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0.xml"/><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7.jpe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2.xml"/><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2.xml"/><Relationship Id="rId7" Type="http://schemas.openxmlformats.org/officeDocument/2006/relationships/image" Target="../media/image38.jpe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3.xml"/><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2.xml"/><Relationship Id="rId7" Type="http://schemas.openxmlformats.org/officeDocument/2006/relationships/image" Target="../media/image41.png"/><Relationship Id="rId12" Type="http://schemas.openxmlformats.org/officeDocument/2006/relationships/image" Target="../media/image1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0.png"/><Relationship Id="rId11" Type="http://schemas.openxmlformats.org/officeDocument/2006/relationships/image" Target="../media/image17.jpe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notesSlide" Target="../notesSlides/notesSlide14.xml"/><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5.png"/><Relationship Id="rId11" Type="http://schemas.openxmlformats.org/officeDocument/2006/relationships/image" Target="../media/image14.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notesSlide" Target="../notesSlides/notesSlide15.xml"/><Relationship Id="rId9"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9.png"/><Relationship Id="rId5" Type="http://schemas.openxmlformats.org/officeDocument/2006/relationships/image" Target="../media/image17.jpeg"/><Relationship Id="rId10" Type="http://schemas.openxmlformats.org/officeDocument/2006/relationships/image" Target="../media/image14.png"/><Relationship Id="rId4" Type="http://schemas.openxmlformats.org/officeDocument/2006/relationships/notesSlide" Target="../notesSlides/notesSlide16.xml"/><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17.xml"/><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media" Target="../media/media26.m4a"/><Relationship Id="rId7" Type="http://schemas.microsoft.com/office/2018/10/relationships/comments" Target="../comments/modernComment_112_2A24C6F7.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notesSlide" Target="../notesSlides/notesSlide18.xml"/><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audio" Target="../media/media26.m4a"/><Relationship Id="rId9"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e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9.jpeg"/><Relationship Id="rId5" Type="http://schemas.openxmlformats.org/officeDocument/2006/relationships/image" Target="../media/image60.png"/><Relationship Id="rId4"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9.jpe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png"/><Relationship Id="rId5" Type="http://schemas.openxmlformats.org/officeDocument/2006/relationships/image" Target="../media/image63.png"/><Relationship Id="rId4"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31.m4a"/><Relationship Id="rId7"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audio" Target="../media/media32.m4a"/><Relationship Id="rId5" Type="http://schemas.microsoft.com/office/2007/relationships/media" Target="../media/media32.m4a"/><Relationship Id="rId10" Type="http://schemas.openxmlformats.org/officeDocument/2006/relationships/image" Target="../media/image4.png"/><Relationship Id="rId4" Type="http://schemas.openxmlformats.org/officeDocument/2006/relationships/audio" Target="../media/media31.m4a"/><Relationship Id="rId9"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4.png"/><Relationship Id="rId5" Type="http://schemas.openxmlformats.org/officeDocument/2006/relationships/image" Target="../media/image59.jpe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8" Type="http://schemas.openxmlformats.org/officeDocument/2006/relationships/audio" Target="../media/media37.m4a"/><Relationship Id="rId13" Type="http://schemas.microsoft.com/office/2007/relationships/media" Target="../media/media40.m4a"/><Relationship Id="rId18" Type="http://schemas.openxmlformats.org/officeDocument/2006/relationships/image" Target="../media/image4.png"/><Relationship Id="rId3" Type="http://schemas.microsoft.com/office/2007/relationships/media" Target="../media/media35.m4a"/><Relationship Id="rId7" Type="http://schemas.microsoft.com/office/2007/relationships/media" Target="../media/media37.m4a"/><Relationship Id="rId12" Type="http://schemas.openxmlformats.org/officeDocument/2006/relationships/audio" Target="../media/media39.m4a"/><Relationship Id="rId17" Type="http://schemas.openxmlformats.org/officeDocument/2006/relationships/image" Target="../media/image59.jpeg"/><Relationship Id="rId2" Type="http://schemas.openxmlformats.org/officeDocument/2006/relationships/audio" Target="../media/media34.m4a"/><Relationship Id="rId16" Type="http://schemas.openxmlformats.org/officeDocument/2006/relationships/notesSlide" Target="../notesSlides/notesSlide24.xml"/><Relationship Id="rId1" Type="http://schemas.microsoft.com/office/2007/relationships/media" Target="../media/media34.m4a"/><Relationship Id="rId6" Type="http://schemas.openxmlformats.org/officeDocument/2006/relationships/audio" Target="../media/media36.m4a"/><Relationship Id="rId11" Type="http://schemas.microsoft.com/office/2007/relationships/media" Target="../media/media39.m4a"/><Relationship Id="rId5" Type="http://schemas.microsoft.com/office/2007/relationships/media" Target="../media/media36.m4a"/><Relationship Id="rId15" Type="http://schemas.openxmlformats.org/officeDocument/2006/relationships/slideLayout" Target="../slideLayouts/slideLayout2.xml"/><Relationship Id="rId10" Type="http://schemas.openxmlformats.org/officeDocument/2006/relationships/audio" Target="../media/media38.m4a"/><Relationship Id="rId4" Type="http://schemas.openxmlformats.org/officeDocument/2006/relationships/audio" Target="../media/media35.m4a"/><Relationship Id="rId9" Type="http://schemas.microsoft.com/office/2007/relationships/media" Target="../media/media38.m4a"/><Relationship Id="rId14" Type="http://schemas.openxmlformats.org/officeDocument/2006/relationships/audio" Target="../media/media40.m4a"/></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4.png"/><Relationship Id="rId5" Type="http://schemas.openxmlformats.org/officeDocument/2006/relationships/image" Target="../media/image59.jpeg"/><Relationship Id="rId4"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p3"/><Relationship Id="rId1" Type="http://schemas.microsoft.com/office/2007/relationships/media" Target="../media/media42.mp3"/><Relationship Id="rId6" Type="http://schemas.openxmlformats.org/officeDocument/2006/relationships/image" Target="../media/image14.png"/><Relationship Id="rId5" Type="http://schemas.openxmlformats.org/officeDocument/2006/relationships/image" Target="../media/image64.png"/><Relationship Id="rId4"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2.xml"/><Relationship Id="rId7" Type="http://schemas.openxmlformats.org/officeDocument/2006/relationships/diagramData" Target="../diagrams/data5.xml"/><Relationship Id="rId2" Type="http://schemas.openxmlformats.org/officeDocument/2006/relationships/audio" Target="../media/media43.mp3"/><Relationship Id="rId1" Type="http://schemas.microsoft.com/office/2007/relationships/media" Target="../media/media43.mp3"/><Relationship Id="rId6" Type="http://schemas.openxmlformats.org/officeDocument/2006/relationships/image" Target="../media/image14.png"/><Relationship Id="rId11" Type="http://schemas.microsoft.com/office/2007/relationships/diagramDrawing" Target="../diagrams/drawing5.xml"/><Relationship Id="rId5" Type="http://schemas.openxmlformats.org/officeDocument/2006/relationships/image" Target="../media/image66.png"/><Relationship Id="rId10" Type="http://schemas.openxmlformats.org/officeDocument/2006/relationships/diagramColors" Target="../diagrams/colors5.xml"/><Relationship Id="rId4" Type="http://schemas.openxmlformats.org/officeDocument/2006/relationships/image" Target="../media/image65.png"/><Relationship Id="rId9"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11" Type="http://schemas.openxmlformats.org/officeDocument/2006/relationships/image" Target="../media/image3.jpeg"/><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p3"/><Relationship Id="rId1" Type="http://schemas.microsoft.com/office/2007/relationships/media" Target="../media/media44.mp3"/><Relationship Id="rId5" Type="http://schemas.openxmlformats.org/officeDocument/2006/relationships/image" Target="../media/image14.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p3"/><Relationship Id="rId1" Type="http://schemas.microsoft.com/office/2007/relationships/media" Target="../media/media45.mp3"/><Relationship Id="rId6" Type="http://schemas.openxmlformats.org/officeDocument/2006/relationships/image" Target="../media/image14.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p3"/><Relationship Id="rId1" Type="http://schemas.microsoft.com/office/2007/relationships/media" Target="../media/media46.mp3"/><Relationship Id="rId5" Type="http://schemas.openxmlformats.org/officeDocument/2006/relationships/image" Target="../media/image14.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p3"/><Relationship Id="rId1" Type="http://schemas.microsoft.com/office/2007/relationships/media" Target="../media/media47.mp3"/><Relationship Id="rId5" Type="http://schemas.openxmlformats.org/officeDocument/2006/relationships/image" Target="../media/image14.png"/><Relationship Id="rId4" Type="http://schemas.openxmlformats.org/officeDocument/2006/relationships/image" Target="../media/image71.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mp3"/><Relationship Id="rId1" Type="http://schemas.microsoft.com/office/2007/relationships/media" Target="../media/media48.mp3"/><Relationship Id="rId5" Type="http://schemas.openxmlformats.org/officeDocument/2006/relationships/image" Target="../media/image8.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2.xml"/><Relationship Id="rId11" Type="http://schemas.openxmlformats.org/officeDocument/2006/relationships/image" Target="../media/image4.png"/><Relationship Id="rId5" Type="http://schemas.openxmlformats.org/officeDocument/2006/relationships/diagramData" Target="../diagrams/data2.xml"/><Relationship Id="rId10" Type="http://schemas.openxmlformats.org/officeDocument/2006/relationships/image" Target="../media/image3.jpe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4.png"/><Relationship Id="rId4" Type="http://schemas.openxmlformats.org/officeDocument/2006/relationships/diagramData" Target="../diagrams/data3.xml"/><Relationship Id="rId9"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12"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4.xml"/><Relationship Id="rId11" Type="http://schemas.openxmlformats.org/officeDocument/2006/relationships/image" Target="../media/image3.jpeg"/><Relationship Id="rId5" Type="http://schemas.openxmlformats.org/officeDocument/2006/relationships/diagramData" Target="../diagrams/data4.xml"/><Relationship Id="rId10" Type="http://schemas.openxmlformats.org/officeDocument/2006/relationships/image" Target="../media/image11.png"/><Relationship Id="rId4" Type="http://schemas.openxmlformats.org/officeDocument/2006/relationships/notesSlide" Target="../notesSlides/notesSlide6.xml"/><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1" y="857251"/>
            <a:ext cx="4362973" cy="2076450"/>
          </a:xfrm>
        </p:spPr>
        <p:txBody>
          <a:bodyPr vert="horz" lIns="91440" tIns="45720" rIns="91440" bIns="45720" rtlCol="0" anchor="b">
            <a:normAutofit/>
          </a:bodyPr>
          <a:lstStyle/>
          <a:p>
            <a:pPr algn="l"/>
            <a:r>
              <a:rPr lang="en-US" sz="4400">
                <a:gradFill flip="none" rotWithShape="1">
                  <a:gsLst>
                    <a:gs pos="0">
                      <a:schemeClr val="accent5">
                        <a:alpha val="70000"/>
                      </a:schemeClr>
                    </a:gs>
                    <a:gs pos="100000">
                      <a:schemeClr val="accent1">
                        <a:alpha val="70000"/>
                      </a:schemeClr>
                    </a:gs>
                  </a:gsLst>
                  <a:lin ang="0" scaled="1"/>
                  <a:tileRect/>
                </a:gradFill>
              </a:rPr>
              <a:t>SMART Garden</a:t>
            </a:r>
            <a:br>
              <a:rPr lang="en-US" sz="4400">
                <a:gradFill flip="none" rotWithShape="1">
                  <a:gsLst>
                    <a:gs pos="0">
                      <a:schemeClr val="accent5">
                        <a:alpha val="70000"/>
                      </a:schemeClr>
                    </a:gs>
                    <a:gs pos="100000">
                      <a:schemeClr val="accent1">
                        <a:alpha val="70000"/>
                      </a:schemeClr>
                    </a:gs>
                  </a:gsLst>
                  <a:lin ang="0" scaled="1"/>
                  <a:tileRect/>
                </a:gradFill>
              </a:rPr>
            </a:br>
            <a:r>
              <a:rPr lang="en-US" sz="2000" b="1">
                <a:solidFill>
                  <a:schemeClr val="tx2">
                    <a:alpha val="60000"/>
                  </a:schemeClr>
                </a:solidFill>
                <a:latin typeface="+mn-lt"/>
                <a:ea typeface="+mn-ea"/>
                <a:cs typeface="+mn-cs"/>
              </a:rPr>
              <a:t>Automated Indoor Gardening System </a:t>
            </a:r>
          </a:p>
        </p:txBody>
      </p:sp>
      <p:sp>
        <p:nvSpPr>
          <p:cNvPr id="3" name="Subtitle 2"/>
          <p:cNvSpPr>
            <a:spLocks noGrp="1"/>
          </p:cNvSpPr>
          <p:nvPr>
            <p:ph type="subTitle" idx="1"/>
          </p:nvPr>
        </p:nvSpPr>
        <p:spPr>
          <a:xfrm>
            <a:off x="838200" y="3190875"/>
            <a:ext cx="4362974" cy="2986087"/>
          </a:xfrm>
        </p:spPr>
        <p:txBody>
          <a:bodyPr vert="horz" lIns="91440" tIns="45720" rIns="91440" bIns="45720" rtlCol="0">
            <a:normAutofit/>
          </a:bodyPr>
          <a:lstStyle/>
          <a:p>
            <a:pPr algn="l" fontAlgn="base"/>
            <a:r>
              <a:rPr lang="en-US" sz="2000" b="1">
                <a:solidFill>
                  <a:schemeClr val="tx2">
                    <a:alpha val="60000"/>
                  </a:schemeClr>
                </a:solidFill>
              </a:rPr>
              <a:t>Group</a:t>
            </a:r>
            <a:r>
              <a:rPr lang="en-US" sz="2000">
                <a:solidFill>
                  <a:schemeClr val="tx2">
                    <a:alpha val="60000"/>
                  </a:schemeClr>
                </a:solidFill>
              </a:rPr>
              <a:t> 34</a:t>
            </a:r>
            <a:br>
              <a:rPr lang="en-US" sz="2000">
                <a:solidFill>
                  <a:schemeClr val="tx2">
                    <a:alpha val="60000"/>
                  </a:schemeClr>
                </a:solidFill>
              </a:rPr>
            </a:br>
            <a:endParaRPr lang="en-US" sz="2000" b="0" i="0" u="none" strike="noStrike">
              <a:solidFill>
                <a:schemeClr val="tx2">
                  <a:alpha val="60000"/>
                </a:schemeClr>
              </a:solidFill>
              <a:effectLst/>
            </a:endParaRPr>
          </a:p>
          <a:p>
            <a:pPr indent="-228600" algn="l" fontAlgn="base">
              <a:buFont typeface="Wingdings" panose="05000000000000000000" pitchFamily="2" charset="2"/>
              <a:buChar char="§"/>
            </a:pPr>
            <a:r>
              <a:rPr lang="en-US" sz="2000" b="1" i="0" u="none" strike="noStrike">
                <a:solidFill>
                  <a:schemeClr val="tx2">
                    <a:alpha val="60000"/>
                  </a:schemeClr>
                </a:solidFill>
                <a:effectLst/>
              </a:rPr>
              <a:t>Ryan Hassan</a:t>
            </a:r>
            <a:r>
              <a:rPr lang="en-US" sz="2000" b="0" i="0" u="none" strike="noStrike">
                <a:solidFill>
                  <a:schemeClr val="tx2">
                    <a:alpha val="60000"/>
                  </a:schemeClr>
                </a:solidFill>
                <a:effectLst/>
              </a:rPr>
              <a:t> </a:t>
            </a:r>
            <a:r>
              <a:rPr lang="en-US" sz="2000" b="1" i="0" u="none" strike="noStrike">
                <a:solidFill>
                  <a:schemeClr val="tx2">
                    <a:alpha val="60000"/>
                  </a:schemeClr>
                </a:solidFill>
                <a:effectLst/>
              </a:rPr>
              <a:t>[CPE] </a:t>
            </a:r>
            <a:r>
              <a:rPr lang="en-US" sz="2000" b="0" i="0" u="none" strike="noStrike">
                <a:solidFill>
                  <a:schemeClr val="tx2">
                    <a:alpha val="60000"/>
                  </a:schemeClr>
                </a:solidFill>
                <a:effectLst/>
              </a:rPr>
              <a:t>  </a:t>
            </a:r>
            <a:endParaRPr lang="en-US" sz="2000" b="1" i="0" u="none" strike="noStrike">
              <a:solidFill>
                <a:schemeClr val="tx2">
                  <a:alpha val="60000"/>
                </a:schemeClr>
              </a:solidFill>
              <a:effectLst/>
            </a:endParaRPr>
          </a:p>
          <a:p>
            <a:pPr indent="-228600" algn="l" fontAlgn="base">
              <a:buFont typeface="Wingdings" panose="05000000000000000000" pitchFamily="2" charset="2"/>
              <a:buChar char="§"/>
            </a:pPr>
            <a:r>
              <a:rPr lang="en-US" sz="2000" b="1" i="0" u="none" strike="noStrike">
                <a:solidFill>
                  <a:schemeClr val="tx2">
                    <a:alpha val="60000"/>
                  </a:schemeClr>
                </a:solidFill>
                <a:effectLst/>
              </a:rPr>
              <a:t>Kevin Lorch</a:t>
            </a:r>
            <a:r>
              <a:rPr lang="en-US" sz="2000" b="0" i="0" u="none" strike="noStrike">
                <a:solidFill>
                  <a:schemeClr val="tx2">
                    <a:alpha val="60000"/>
                  </a:schemeClr>
                </a:solidFill>
                <a:effectLst/>
              </a:rPr>
              <a:t> </a:t>
            </a:r>
            <a:r>
              <a:rPr lang="en-US" sz="2000" b="1" i="0" u="none" strike="noStrike">
                <a:solidFill>
                  <a:schemeClr val="tx2">
                    <a:alpha val="60000"/>
                  </a:schemeClr>
                </a:solidFill>
                <a:effectLst/>
              </a:rPr>
              <a:t>[CPE]</a:t>
            </a:r>
            <a:r>
              <a:rPr lang="en-US" sz="2000" b="0" i="0" u="none" strike="noStrike">
                <a:solidFill>
                  <a:schemeClr val="tx2">
                    <a:alpha val="60000"/>
                  </a:schemeClr>
                </a:solidFill>
                <a:effectLst/>
              </a:rPr>
              <a:t>   </a:t>
            </a:r>
          </a:p>
          <a:p>
            <a:pPr indent="-228600" algn="l" fontAlgn="base">
              <a:buFont typeface="Wingdings" panose="05000000000000000000" pitchFamily="2" charset="2"/>
              <a:buChar char="§"/>
            </a:pPr>
            <a:r>
              <a:rPr lang="en-US" sz="2000" b="1" i="0" u="none" strike="noStrike">
                <a:solidFill>
                  <a:schemeClr val="tx2">
                    <a:alpha val="60000"/>
                  </a:schemeClr>
                </a:solidFill>
                <a:effectLst/>
              </a:rPr>
              <a:t>Lauren Melancon</a:t>
            </a:r>
            <a:r>
              <a:rPr lang="en-US" sz="2000" b="0" i="0" u="none" strike="noStrike">
                <a:solidFill>
                  <a:schemeClr val="tx2">
                    <a:alpha val="60000"/>
                  </a:schemeClr>
                </a:solidFill>
                <a:effectLst/>
              </a:rPr>
              <a:t> </a:t>
            </a:r>
            <a:r>
              <a:rPr lang="en-US" sz="2000" b="1" i="0" u="none" strike="noStrike">
                <a:solidFill>
                  <a:schemeClr val="tx2">
                    <a:alpha val="60000"/>
                  </a:schemeClr>
                </a:solidFill>
                <a:effectLst/>
              </a:rPr>
              <a:t>[EE]</a:t>
            </a:r>
            <a:r>
              <a:rPr lang="en-US" sz="2000" b="0" i="0" u="none" strike="noStrike">
                <a:solidFill>
                  <a:schemeClr val="tx2">
                    <a:alpha val="60000"/>
                  </a:schemeClr>
                </a:solidFill>
                <a:effectLst/>
              </a:rPr>
              <a:t> </a:t>
            </a:r>
          </a:p>
          <a:p>
            <a:pPr indent="-228600" algn="l" fontAlgn="base">
              <a:buFont typeface="Wingdings" panose="05000000000000000000" pitchFamily="2" charset="2"/>
              <a:buChar char="§"/>
            </a:pPr>
            <a:r>
              <a:rPr lang="en-US" sz="2000" b="1" i="0" u="none" strike="noStrike">
                <a:solidFill>
                  <a:schemeClr val="tx2">
                    <a:alpha val="60000"/>
                  </a:schemeClr>
                </a:solidFill>
                <a:effectLst/>
              </a:rPr>
              <a:t>Jonathan Wallhauser</a:t>
            </a:r>
            <a:r>
              <a:rPr lang="en-US" sz="2000" b="0" i="0" u="none" strike="noStrike">
                <a:solidFill>
                  <a:schemeClr val="tx2">
                    <a:alpha val="60000"/>
                  </a:schemeClr>
                </a:solidFill>
                <a:effectLst/>
              </a:rPr>
              <a:t> [</a:t>
            </a:r>
            <a:r>
              <a:rPr lang="en-US" sz="2000" b="1" i="0" u="none" strike="noStrike">
                <a:solidFill>
                  <a:schemeClr val="tx2">
                    <a:alpha val="60000"/>
                  </a:schemeClr>
                </a:solidFill>
                <a:effectLst/>
              </a:rPr>
              <a:t>CPE]</a:t>
            </a:r>
            <a:r>
              <a:rPr lang="en-US" sz="2000" b="0" i="0" u="none" strike="noStrike">
                <a:solidFill>
                  <a:schemeClr val="tx2">
                    <a:alpha val="60000"/>
                  </a:schemeClr>
                </a:solidFill>
                <a:effectLst/>
              </a:rPr>
              <a:t> </a:t>
            </a:r>
          </a:p>
          <a:p>
            <a:pPr indent="-228600" algn="l">
              <a:buFont typeface="Wingdings" panose="05000000000000000000" pitchFamily="2" charset="2"/>
              <a:buChar char="§"/>
            </a:pPr>
            <a:endParaRPr lang="en-US" sz="2000">
              <a:solidFill>
                <a:schemeClr val="tx2">
                  <a:alpha val="60000"/>
                </a:schemeClr>
              </a:solidFill>
            </a:endParaRPr>
          </a:p>
        </p:txBody>
      </p:sp>
      <p:pic>
        <p:nvPicPr>
          <p:cNvPr id="4" name="Picture 3">
            <a:extLst>
              <a:ext uri="{FF2B5EF4-FFF2-40B4-BE49-F238E27FC236}">
                <a16:creationId xmlns:a16="http://schemas.microsoft.com/office/drawing/2014/main" id="{B07994FB-987D-B045-6961-955603EB1F99}"/>
              </a:ext>
            </a:extLst>
          </p:cNvPr>
          <p:cNvPicPr>
            <a:picLocks noChangeAspect="1"/>
          </p:cNvPicPr>
          <p:nvPr/>
        </p:nvPicPr>
        <p:blipFill>
          <a:blip r:embed="rId4">
            <a:alphaModFix amt="90000"/>
          </a:blip>
          <a:stretch>
            <a:fillRect/>
          </a:stretch>
        </p:blipFill>
        <p:spPr>
          <a:xfrm>
            <a:off x="6039374" y="1040567"/>
            <a:ext cx="5663269" cy="4771303"/>
          </a:xfrm>
          <a:prstGeom prst="rect">
            <a:avLst/>
          </a:prstGeom>
        </p:spPr>
      </p:pic>
      <p:pic>
        <p:nvPicPr>
          <p:cNvPr id="5" name="Audio Recording Apr 15, 2023 at 10:51:03 PM">
            <a:hlinkClick r:id="" action="ppaction://media"/>
            <a:extLst>
              <a:ext uri="{FF2B5EF4-FFF2-40B4-BE49-F238E27FC236}">
                <a16:creationId xmlns:a16="http://schemas.microsoft.com/office/drawing/2014/main" id="{483D21F3-E74F-E63C-64ED-5140728AB6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9193" y="6858000"/>
            <a:ext cx="812800" cy="812800"/>
          </a:xfrm>
          <a:prstGeom prst="rect">
            <a:avLst/>
          </a:prstGeom>
        </p:spPr>
      </p:pic>
      <p:sp>
        <p:nvSpPr>
          <p:cNvPr id="6" name="Title 1">
            <a:extLst>
              <a:ext uri="{FF2B5EF4-FFF2-40B4-BE49-F238E27FC236}">
                <a16:creationId xmlns:a16="http://schemas.microsoft.com/office/drawing/2014/main" id="{4BFF8CBE-E259-7FB7-0C49-38EBF7511048}"/>
              </a:ext>
            </a:extLst>
          </p:cNvPr>
          <p:cNvSpPr txBox="1">
            <a:spLocks/>
          </p:cNvSpPr>
          <p:nvPr/>
        </p:nvSpPr>
        <p:spPr>
          <a:xfrm>
            <a:off x="838200" y="-644977"/>
            <a:ext cx="4362973" cy="2076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gradFill flip="none" rotWithShape="1">
                  <a:gsLst>
                    <a:gs pos="0">
                      <a:schemeClr val="accent5">
                        <a:alpha val="70000"/>
                      </a:schemeClr>
                    </a:gs>
                    <a:gs pos="100000">
                      <a:schemeClr val="accent1">
                        <a:alpha val="70000"/>
                      </a:schemeClr>
                    </a:gs>
                  </a:gsLst>
                  <a:lin ang="0" scaled="1"/>
                  <a:tileRect/>
                </a:gradFill>
              </a:rPr>
              <a:t>Final Presentation</a:t>
            </a:r>
            <a:endParaRPr lang="en-US" sz="2000" b="1">
              <a:solidFill>
                <a:schemeClr val="tx2">
                  <a:alpha val="60000"/>
                </a:schemeClr>
              </a:solidFill>
              <a:latin typeface="+mn-lt"/>
              <a:ea typeface="+mn-ea"/>
              <a:cs typeface="+mn-cs"/>
            </a:endParaRPr>
          </a:p>
        </p:txBody>
      </p:sp>
    </p:spTree>
    <p:extLst>
      <p:ext uri="{BB962C8B-B14F-4D97-AF65-F5344CB8AC3E}">
        <p14:creationId xmlns:p14="http://schemas.microsoft.com/office/powerpoint/2010/main" val="422943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AC9F0624-CECE-6AB5-A343-768C7D8FA01E}"/>
              </a:ext>
            </a:extLst>
          </p:cNvPr>
          <p:cNvPicPr>
            <a:picLocks noChangeAspect="1"/>
          </p:cNvPicPr>
          <p:nvPr/>
        </p:nvPicPr>
        <p:blipFill rotWithShape="1">
          <a:blip r:embed="rId4"/>
          <a:srcRect l="-474" t="12440" r="331" b="-1435"/>
          <a:stretch/>
        </p:blipFill>
        <p:spPr>
          <a:xfrm>
            <a:off x="4382890" y="2549407"/>
            <a:ext cx="3611511" cy="3193094"/>
          </a:xfrm>
          <a:prstGeom prst="rect">
            <a:avLst/>
          </a:prstGeom>
        </p:spPr>
      </p:pic>
      <p:sp>
        <p:nvSpPr>
          <p:cNvPr id="16"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C73F1F-5226-701C-ED29-22ED2D5BE78C}"/>
              </a:ext>
            </a:extLst>
          </p:cNvPr>
          <p:cNvSpPr>
            <a:spLocks noGrp="1"/>
          </p:cNvSpPr>
          <p:nvPr>
            <p:ph type="title"/>
          </p:nvPr>
        </p:nvSpPr>
        <p:spPr>
          <a:xfrm>
            <a:off x="66793" y="1412488"/>
            <a:ext cx="3924596" cy="4363844"/>
          </a:xfrm>
        </p:spPr>
        <p:txBody>
          <a:bodyPr vert="horz" lIns="91440" tIns="45720" rIns="91440" bIns="45720" rtlCol="0" anchor="t">
            <a:normAutofit/>
          </a:bodyPr>
          <a:lstStyle/>
          <a:p>
            <a:pPr algn="ctr">
              <a:spcBef>
                <a:spcPts val="0"/>
              </a:spcBef>
            </a:pPr>
            <a:r>
              <a:rPr lang="en-US" sz="3600" b="1" u="sng">
                <a:solidFill>
                  <a:srgbClr val="FFFFFF"/>
                </a:solidFill>
              </a:rPr>
              <a:t>Development board </a:t>
            </a:r>
            <a:r>
              <a:rPr lang="en-US" sz="3600" b="1" u="sng" kern="1200">
                <a:solidFill>
                  <a:srgbClr val="FFFFFF"/>
                </a:solidFill>
                <a:latin typeface="+mj-lt"/>
                <a:ea typeface="+mj-ea"/>
                <a:cs typeface="+mj-cs"/>
              </a:rPr>
              <a:t>Comparison and Selection</a:t>
            </a:r>
            <a:endParaRPr lang="en-US" sz="3600" b="1" u="sng" kern="1200">
              <a:solidFill>
                <a:srgbClr val="FFFFFF"/>
              </a:solidFill>
              <a:latin typeface="+mj-lt"/>
              <a:ea typeface="Calibri Light"/>
              <a:cs typeface="Calibri Light"/>
            </a:endParaRPr>
          </a:p>
        </p:txBody>
      </p:sp>
      <p:sp>
        <p:nvSpPr>
          <p:cNvPr id="3" name="Content Placeholder 2">
            <a:extLst>
              <a:ext uri="{FF2B5EF4-FFF2-40B4-BE49-F238E27FC236}">
                <a16:creationId xmlns:a16="http://schemas.microsoft.com/office/drawing/2014/main" id="{DCA2DB9E-0174-A898-0B47-D8180D3BD251}"/>
              </a:ext>
            </a:extLst>
          </p:cNvPr>
          <p:cNvSpPr>
            <a:spLocks noGrp="1"/>
          </p:cNvSpPr>
          <p:nvPr>
            <p:ph idx="1"/>
          </p:nvPr>
        </p:nvSpPr>
        <p:spPr>
          <a:xfrm>
            <a:off x="4380855" y="1412489"/>
            <a:ext cx="3613352" cy="4124612"/>
          </a:xfrm>
        </p:spPr>
        <p:txBody>
          <a:bodyPr vert="horz" lIns="91440" tIns="45720" rIns="91440" bIns="45720" rtlCol="0" anchor="t">
            <a:normAutofit/>
          </a:bodyPr>
          <a:lstStyle/>
          <a:p>
            <a:pPr marL="0" indent="0">
              <a:buNone/>
            </a:pPr>
            <a:r>
              <a:rPr lang="en-US" sz="2000"/>
              <a:t> </a:t>
            </a:r>
            <a:r>
              <a:rPr lang="en-US" sz="2000" b="1" u="sng"/>
              <a:t>Arduino Uno</a:t>
            </a:r>
          </a:p>
          <a:p>
            <a:pPr marL="0"/>
            <a:endParaRPr lang="en-US" sz="2000"/>
          </a:p>
        </p:txBody>
      </p:sp>
      <p:cxnSp>
        <p:nvCxnSpPr>
          <p:cNvPr id="17"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8290A75-291A-C526-1B42-9ADDD26FC4FC}"/>
              </a:ext>
            </a:extLst>
          </p:cNvPr>
          <p:cNvSpPr txBox="1"/>
          <p:nvPr/>
        </p:nvSpPr>
        <p:spPr>
          <a:xfrm>
            <a:off x="8398441" y="1412488"/>
            <a:ext cx="3197701" cy="29904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a:lnSpc>
                <a:spcPct val="90000"/>
              </a:lnSpc>
              <a:spcAft>
                <a:spcPts val="600"/>
              </a:spcAft>
            </a:pPr>
            <a:r>
              <a:rPr lang="en-US" sz="2000" b="1" u="sng"/>
              <a:t>Raspberry Pi</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9" name="Picture 7" descr="A picture containing text, electronics&#10;&#10;Description automatically generated">
            <a:extLst>
              <a:ext uri="{FF2B5EF4-FFF2-40B4-BE49-F238E27FC236}">
                <a16:creationId xmlns:a16="http://schemas.microsoft.com/office/drawing/2014/main" id="{014947AF-FC01-8E43-0257-874D01253286}"/>
              </a:ext>
            </a:extLst>
          </p:cNvPr>
          <p:cNvPicPr>
            <a:picLocks noChangeAspect="1"/>
          </p:cNvPicPr>
          <p:nvPr/>
        </p:nvPicPr>
        <p:blipFill rotWithShape="1">
          <a:blip r:embed="rId5"/>
          <a:srcRect b="303"/>
          <a:stretch/>
        </p:blipFill>
        <p:spPr>
          <a:xfrm rot="20580000" flipH="1">
            <a:off x="8593466" y="2126084"/>
            <a:ext cx="3332184" cy="332080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comparison">
            <a:hlinkClick r:id="" action="ppaction://media"/>
            <a:extLst>
              <a:ext uri="{FF2B5EF4-FFF2-40B4-BE49-F238E27FC236}">
                <a16:creationId xmlns:a16="http://schemas.microsoft.com/office/drawing/2014/main" id="{C8D03E8B-FBA8-E679-ADC6-3912C2E1CE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196990" y="6122761"/>
            <a:ext cx="730250" cy="730250"/>
          </a:xfrm>
          <a:prstGeom prst="rect">
            <a:avLst/>
          </a:prstGeom>
        </p:spPr>
      </p:pic>
    </p:spTree>
    <p:extLst>
      <p:ext uri="{BB962C8B-B14F-4D97-AF65-F5344CB8AC3E}">
        <p14:creationId xmlns:p14="http://schemas.microsoft.com/office/powerpoint/2010/main" val="310784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962" fill="hold"/>
                                        <p:tgtEl>
                                          <p:spTgt spid="5"/>
                                        </p:tgtEl>
                                      </p:cBhvr>
                                    </p:cmd>
                                  </p:childTnLst>
                                </p:cTn>
                              </p:par>
                            </p:childTnLst>
                          </p:cTn>
                        </p:par>
                      </p:childTnLst>
                    </p:cTn>
                  </p:par>
                </p:childTnLst>
              </p:cTn>
              <p:nextCondLst>
                <p:cond evt="onClick" delay="0">
                  <p:tgtEl>
                    <p:spTgt spid="5"/>
                  </p:tgtEl>
                </p:cond>
              </p:nextCondLst>
            </p:seq>
            <p:audio>
              <p:cMediaNode>
                <p:cTn id="12"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ECE1-D51B-4E5C-ED82-F087FEB8CA7B}"/>
              </a:ext>
            </a:extLst>
          </p:cNvPr>
          <p:cNvSpPr>
            <a:spLocks noGrp="1"/>
          </p:cNvSpPr>
          <p:nvPr>
            <p:ph type="title"/>
          </p:nvPr>
        </p:nvSpPr>
        <p:spPr>
          <a:xfrm>
            <a:off x="648929" y="629266"/>
            <a:ext cx="3667039" cy="1676603"/>
          </a:xfrm>
        </p:spPr>
        <p:txBody>
          <a:bodyPr>
            <a:normAutofit/>
          </a:bodyPr>
          <a:lstStyle/>
          <a:p>
            <a:r>
              <a:rPr lang="en-US" sz="3600" b="1" u="sng">
                <a:ea typeface="+mj-lt"/>
                <a:cs typeface="+mj-lt"/>
              </a:rPr>
              <a:t>Arduino Uno</a:t>
            </a:r>
            <a:endParaRPr lang="en-US" sz="3600"/>
          </a:p>
        </p:txBody>
      </p:sp>
      <p:sp>
        <p:nvSpPr>
          <p:cNvPr id="3" name="Content Placeholder 2">
            <a:extLst>
              <a:ext uri="{FF2B5EF4-FFF2-40B4-BE49-F238E27FC236}">
                <a16:creationId xmlns:a16="http://schemas.microsoft.com/office/drawing/2014/main" id="{DAC12115-8EA3-EC75-9846-45945BE816CD}"/>
              </a:ext>
            </a:extLst>
          </p:cNvPr>
          <p:cNvSpPr>
            <a:spLocks noGrp="1"/>
          </p:cNvSpPr>
          <p:nvPr>
            <p:ph idx="1"/>
          </p:nvPr>
        </p:nvSpPr>
        <p:spPr>
          <a:xfrm>
            <a:off x="648931" y="2033882"/>
            <a:ext cx="3667036" cy="3779520"/>
          </a:xfrm>
        </p:spPr>
        <p:txBody>
          <a:bodyPr vert="horz" lIns="91440" tIns="45720" rIns="91440" bIns="45720" rtlCol="0" anchor="t">
            <a:normAutofit/>
          </a:bodyPr>
          <a:lstStyle/>
          <a:p>
            <a:r>
              <a:rPr lang="en-US" sz="1800">
                <a:ea typeface="+mn-lt"/>
                <a:cs typeface="+mn-lt"/>
              </a:rPr>
              <a:t>Development board</a:t>
            </a:r>
          </a:p>
          <a:p>
            <a:endParaRPr lang="en-US" sz="1800">
              <a:ea typeface="+mn-lt"/>
              <a:cs typeface="+mn-lt"/>
            </a:endParaRPr>
          </a:p>
          <a:p>
            <a:r>
              <a:rPr lang="en-US" sz="1800">
                <a:ea typeface="+mn-lt"/>
                <a:cs typeface="+mn-lt"/>
              </a:rPr>
              <a:t>16MHz processor</a:t>
            </a:r>
          </a:p>
          <a:p>
            <a:endParaRPr lang="en-US" sz="1800">
              <a:ea typeface="+mn-lt"/>
              <a:cs typeface="+mn-lt"/>
            </a:endParaRPr>
          </a:p>
          <a:p>
            <a:r>
              <a:rPr lang="en-US" sz="1800">
                <a:ea typeface="+mn-lt"/>
                <a:cs typeface="+mn-lt"/>
              </a:rPr>
              <a:t>No ports, but achievable though shield use</a:t>
            </a:r>
          </a:p>
          <a:p>
            <a:endParaRPr lang="en-US" sz="1800">
              <a:ea typeface="Calibri"/>
              <a:cs typeface="Calibri"/>
            </a:endParaRPr>
          </a:p>
        </p:txBody>
      </p:sp>
      <p:pic>
        <p:nvPicPr>
          <p:cNvPr id="5" name="Picture 6">
            <a:extLst>
              <a:ext uri="{FF2B5EF4-FFF2-40B4-BE49-F238E27FC236}">
                <a16:creationId xmlns:a16="http://schemas.microsoft.com/office/drawing/2014/main" id="{E0884C7E-F523-762C-53E8-F64BB194DA40}"/>
              </a:ext>
            </a:extLst>
          </p:cNvPr>
          <p:cNvPicPr>
            <a:picLocks noChangeAspect="1"/>
          </p:cNvPicPr>
          <p:nvPr/>
        </p:nvPicPr>
        <p:blipFill rotWithShape="1">
          <a:blip r:embed="rId5"/>
          <a:srcRect r="2" b="11130"/>
          <a:stretch/>
        </p:blipFill>
        <p:spPr>
          <a:xfrm rot="1080000">
            <a:off x="5386105" y="763282"/>
            <a:ext cx="5859308" cy="5146519"/>
          </a:xfrm>
          <a:prstGeom prst="rect">
            <a:avLst/>
          </a:prstGeom>
          <a:effectLst/>
        </p:spPr>
      </p:pic>
      <p:pic>
        <p:nvPicPr>
          <p:cNvPr id="4" name="arduino">
            <a:hlinkClick r:id="" action="ppaction://media"/>
            <a:extLst>
              <a:ext uri="{FF2B5EF4-FFF2-40B4-BE49-F238E27FC236}">
                <a16:creationId xmlns:a16="http://schemas.microsoft.com/office/drawing/2014/main" id="{AEB4F419-02D4-4E98-66A8-09286F7A09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192905" y="6127748"/>
            <a:ext cx="730250" cy="730250"/>
          </a:xfrm>
          <a:prstGeom prst="rect">
            <a:avLst/>
          </a:prstGeom>
        </p:spPr>
      </p:pic>
    </p:spTree>
    <p:extLst>
      <p:ext uri="{BB962C8B-B14F-4D97-AF65-F5344CB8AC3E}">
        <p14:creationId xmlns:p14="http://schemas.microsoft.com/office/powerpoint/2010/main" val="41773719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8728" fill="hold"/>
                                        <p:tgtEl>
                                          <p:spTgt spid="4"/>
                                        </p:tgtEl>
                                      </p:cBhvr>
                                    </p:cmd>
                                  </p:childTnLst>
                                </p:cTn>
                              </p:par>
                            </p:childTnLst>
                          </p:cTn>
                        </p:par>
                      </p:childTnLst>
                    </p:cTn>
                  </p:par>
                </p:childTnLst>
              </p:cTn>
              <p:nextCondLst>
                <p:cond evt="onClick" delay="0">
                  <p:tgtEl>
                    <p:spTgt spid="4"/>
                  </p:tgtEl>
                </p:cond>
              </p:nextCondLst>
            </p:seq>
            <p:audio>
              <p:cMediaNode>
                <p:cTn id="12"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ECE1-D51B-4E5C-ED82-F087FEB8CA7B}"/>
              </a:ext>
            </a:extLst>
          </p:cNvPr>
          <p:cNvSpPr>
            <a:spLocks noGrp="1"/>
          </p:cNvSpPr>
          <p:nvPr>
            <p:ph type="title"/>
          </p:nvPr>
        </p:nvSpPr>
        <p:spPr>
          <a:xfrm>
            <a:off x="648929" y="629266"/>
            <a:ext cx="3667039" cy="1676603"/>
          </a:xfrm>
        </p:spPr>
        <p:txBody>
          <a:bodyPr>
            <a:normAutofit/>
          </a:bodyPr>
          <a:lstStyle/>
          <a:p>
            <a:r>
              <a:rPr lang="en-US" sz="3600" b="1" u="sng">
                <a:ea typeface="Calibri Light"/>
                <a:cs typeface="Calibri Light"/>
              </a:rPr>
              <a:t>Raspberry Pi</a:t>
            </a:r>
          </a:p>
        </p:txBody>
      </p:sp>
      <p:sp>
        <p:nvSpPr>
          <p:cNvPr id="3" name="Content Placeholder 2">
            <a:extLst>
              <a:ext uri="{FF2B5EF4-FFF2-40B4-BE49-F238E27FC236}">
                <a16:creationId xmlns:a16="http://schemas.microsoft.com/office/drawing/2014/main" id="{DAC12115-8EA3-EC75-9846-45945BE816CD}"/>
              </a:ext>
            </a:extLst>
          </p:cNvPr>
          <p:cNvSpPr>
            <a:spLocks noGrp="1"/>
          </p:cNvSpPr>
          <p:nvPr>
            <p:ph idx="1"/>
          </p:nvPr>
        </p:nvSpPr>
        <p:spPr>
          <a:xfrm>
            <a:off x="648931" y="1714031"/>
            <a:ext cx="3667036" cy="3779520"/>
          </a:xfrm>
        </p:spPr>
        <p:txBody>
          <a:bodyPr vert="horz" lIns="91440" tIns="45720" rIns="91440" bIns="45720" rtlCol="0" anchor="t">
            <a:normAutofit/>
          </a:bodyPr>
          <a:lstStyle/>
          <a:p>
            <a:pPr>
              <a:spcBef>
                <a:spcPts val="0"/>
              </a:spcBef>
              <a:spcAft>
                <a:spcPts val="600"/>
              </a:spcAft>
              <a:buFont typeface="Arial,Sans-Serif" panose="020B0604020202020204" pitchFamily="34" charset="0"/>
            </a:pPr>
            <a:endParaRPr lang="en-US" sz="1800">
              <a:ea typeface="Calibri" panose="020F0502020204030204"/>
              <a:cs typeface="Calibri" panose="020F0502020204030204"/>
            </a:endParaRPr>
          </a:p>
          <a:p>
            <a:pPr>
              <a:spcBef>
                <a:spcPts val="0"/>
              </a:spcBef>
              <a:spcAft>
                <a:spcPts val="600"/>
              </a:spcAft>
              <a:buFont typeface="Arial,Sans-Serif" panose="020B0604020202020204" pitchFamily="34" charset="0"/>
            </a:pPr>
            <a:r>
              <a:rPr lang="en-US" sz="1800">
                <a:ea typeface="+mn-lt"/>
                <a:cs typeface="+mn-lt"/>
              </a:rPr>
              <a:t>Single board computer</a:t>
            </a:r>
          </a:p>
          <a:p>
            <a:pPr>
              <a:spcBef>
                <a:spcPts val="0"/>
              </a:spcBef>
              <a:spcAft>
                <a:spcPts val="600"/>
              </a:spcAft>
              <a:buFont typeface="Arial,Sans-Serif" panose="020B0604020202020204" pitchFamily="34" charset="0"/>
            </a:pPr>
            <a:endParaRPr lang="en-US" sz="1800">
              <a:ea typeface="+mn-lt"/>
              <a:cs typeface="+mn-lt"/>
            </a:endParaRPr>
          </a:p>
          <a:p>
            <a:pPr>
              <a:spcBef>
                <a:spcPts val="0"/>
              </a:spcBef>
              <a:spcAft>
                <a:spcPts val="600"/>
              </a:spcAft>
              <a:buFont typeface="Arial,Sans-Serif" panose="020B0604020202020204" pitchFamily="34" charset="0"/>
            </a:pPr>
            <a:r>
              <a:rPr lang="en-US" sz="1800">
                <a:ea typeface="+mn-lt"/>
                <a:cs typeface="+mn-lt"/>
              </a:rPr>
              <a:t>1.5GHz processor</a:t>
            </a:r>
          </a:p>
          <a:p>
            <a:pPr>
              <a:spcBef>
                <a:spcPts val="0"/>
              </a:spcBef>
              <a:spcAft>
                <a:spcPts val="600"/>
              </a:spcAft>
              <a:buFont typeface="Arial,Sans-Serif" panose="020B0604020202020204" pitchFamily="34" charset="0"/>
            </a:pPr>
            <a:endParaRPr lang="en-US" sz="1800">
              <a:ea typeface="+mn-lt"/>
              <a:cs typeface="+mn-lt"/>
            </a:endParaRPr>
          </a:p>
          <a:p>
            <a:pPr>
              <a:spcBef>
                <a:spcPts val="0"/>
              </a:spcBef>
              <a:spcAft>
                <a:spcPts val="600"/>
              </a:spcAft>
              <a:buFont typeface="Arial,Sans-Serif" panose="020B0604020202020204" pitchFamily="34" charset="0"/>
            </a:pPr>
            <a:r>
              <a:rPr lang="en-US" sz="1800">
                <a:ea typeface="+mn-lt"/>
                <a:cs typeface="+mn-lt"/>
              </a:rPr>
              <a:t>Multiple ports</a:t>
            </a:r>
          </a:p>
          <a:p>
            <a:endParaRPr lang="en-US" sz="1800">
              <a:ea typeface="Calibri"/>
              <a:cs typeface="Calibri"/>
            </a:endParaRPr>
          </a:p>
        </p:txBody>
      </p:sp>
      <p:pic>
        <p:nvPicPr>
          <p:cNvPr id="6" name="Picture 7" descr="A picture containing text, electronics&#10;&#10;Description automatically generated">
            <a:extLst>
              <a:ext uri="{FF2B5EF4-FFF2-40B4-BE49-F238E27FC236}">
                <a16:creationId xmlns:a16="http://schemas.microsoft.com/office/drawing/2014/main" id="{71AE4CB2-BF9D-2FC7-0E3B-C89CD44404DA}"/>
              </a:ext>
            </a:extLst>
          </p:cNvPr>
          <p:cNvPicPr>
            <a:picLocks noChangeAspect="1"/>
          </p:cNvPicPr>
          <p:nvPr/>
        </p:nvPicPr>
        <p:blipFill rotWithShape="1">
          <a:blip r:embed="rId4"/>
          <a:srcRect b="303"/>
          <a:stretch/>
        </p:blipFill>
        <p:spPr>
          <a:xfrm flipH="1">
            <a:off x="498102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raspi">
            <a:hlinkClick r:id="" action="ppaction://media"/>
            <a:extLst>
              <a:ext uri="{FF2B5EF4-FFF2-40B4-BE49-F238E27FC236}">
                <a16:creationId xmlns:a16="http://schemas.microsoft.com/office/drawing/2014/main" id="{0C54BFEC-F556-C69E-11FD-AC2AA83F7E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24461" y="6127750"/>
            <a:ext cx="730250" cy="730250"/>
          </a:xfrm>
          <a:prstGeom prst="rect">
            <a:avLst/>
          </a:prstGeom>
        </p:spPr>
      </p:pic>
    </p:spTree>
    <p:extLst>
      <p:ext uri="{BB962C8B-B14F-4D97-AF65-F5344CB8AC3E}">
        <p14:creationId xmlns:p14="http://schemas.microsoft.com/office/powerpoint/2010/main" val="33127652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F2337-52EA-7BEC-15BB-9BE83E9B6DDF}"/>
              </a:ext>
            </a:extLst>
          </p:cNvPr>
          <p:cNvSpPr/>
          <p:nvPr/>
        </p:nvSpPr>
        <p:spPr>
          <a:xfrm>
            <a:off x="0" y="-1"/>
            <a:ext cx="2016512" cy="683012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39E05-8B8C-205B-F882-B8D5FD04ECF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latin typeface="Calibri"/>
                <a:cs typeface="Calibri Light"/>
              </a:rPr>
              <a:t>The Arduino Uno was selected </a:t>
            </a:r>
            <a:endParaRPr lang="en-US" sz="2600" kern="1200">
              <a:solidFill>
                <a:srgbClr val="FFFFFF"/>
              </a:solidFill>
              <a:latin typeface="Calibri"/>
              <a:cs typeface="Calibri"/>
            </a:endParaRPr>
          </a:p>
        </p:txBody>
      </p:sp>
      <p:pic>
        <p:nvPicPr>
          <p:cNvPr id="7" name="Content Placeholder 6">
            <a:extLst>
              <a:ext uri="{FF2B5EF4-FFF2-40B4-BE49-F238E27FC236}">
                <a16:creationId xmlns:a16="http://schemas.microsoft.com/office/drawing/2014/main" id="{40E9CF3D-B602-D274-7865-4AB1CC422368}"/>
              </a:ext>
            </a:extLst>
          </p:cNvPr>
          <p:cNvPicPr>
            <a:picLocks noGrp="1" noChangeAspect="1"/>
          </p:cNvPicPr>
          <p:nvPr>
            <p:ph idx="1"/>
          </p:nvPr>
        </p:nvPicPr>
        <p:blipFill rotWithShape="1">
          <a:blip r:embed="rId4"/>
          <a:srcRect r="2" b="11130"/>
          <a:stretch/>
        </p:blipFill>
        <p:spPr>
          <a:xfrm>
            <a:off x="4858485" y="961812"/>
            <a:ext cx="5548428" cy="4930987"/>
          </a:xfrm>
          <a:prstGeom prst="rect">
            <a:avLst/>
          </a:prstGeom>
        </p:spPr>
      </p:pic>
      <p:pic>
        <p:nvPicPr>
          <p:cNvPr id="3" name="decision">
            <a:hlinkClick r:id="" action="ppaction://media"/>
            <a:extLst>
              <a:ext uri="{FF2B5EF4-FFF2-40B4-BE49-F238E27FC236}">
                <a16:creationId xmlns:a16="http://schemas.microsoft.com/office/drawing/2014/main" id="{8D1A1B15-3353-97C5-C3C8-86C8D4D9E3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78741" y="6127750"/>
            <a:ext cx="730250" cy="730250"/>
          </a:xfrm>
          <a:prstGeom prst="rect">
            <a:avLst/>
          </a:prstGeom>
        </p:spPr>
      </p:pic>
    </p:spTree>
    <p:extLst>
      <p:ext uri="{BB962C8B-B14F-4D97-AF65-F5344CB8AC3E}">
        <p14:creationId xmlns:p14="http://schemas.microsoft.com/office/powerpoint/2010/main" val="63473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indoor, glass, beverage&#10;&#10;Description automatically generated">
            <a:extLst>
              <a:ext uri="{FF2B5EF4-FFF2-40B4-BE49-F238E27FC236}">
                <a16:creationId xmlns:a16="http://schemas.microsoft.com/office/drawing/2014/main" id="{263149BD-0500-DE13-F75F-DDB852B72547}"/>
              </a:ext>
            </a:extLst>
          </p:cNvPr>
          <p:cNvPicPr>
            <a:picLocks noChangeAspect="1"/>
          </p:cNvPicPr>
          <p:nvPr/>
        </p:nvPicPr>
        <p:blipFill rotWithShape="1">
          <a:blip r:embed="rId4"/>
          <a:srcRect l="6135"/>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4" name="Picture 4" descr="A picture containing cup, person, coffee, beverage&#10;&#10;Description automatically generated">
            <a:extLst>
              <a:ext uri="{FF2B5EF4-FFF2-40B4-BE49-F238E27FC236}">
                <a16:creationId xmlns:a16="http://schemas.microsoft.com/office/drawing/2014/main" id="{172E2AA4-D3AE-7AB1-4DF9-9268C82AC654}"/>
              </a:ext>
            </a:extLst>
          </p:cNvPr>
          <p:cNvPicPr>
            <a:picLocks noChangeAspect="1"/>
          </p:cNvPicPr>
          <p:nvPr/>
        </p:nvPicPr>
        <p:blipFill rotWithShape="1">
          <a:blip r:embed="rId5"/>
          <a:srcRect l="3445"/>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2" name="Title 1">
            <a:extLst>
              <a:ext uri="{FF2B5EF4-FFF2-40B4-BE49-F238E27FC236}">
                <a16:creationId xmlns:a16="http://schemas.microsoft.com/office/drawing/2014/main" id="{CFF6A34F-035F-FB59-2B34-BED1AA7D6E2D}"/>
              </a:ext>
            </a:extLst>
          </p:cNvPr>
          <p:cNvSpPr>
            <a:spLocks noGrp="1"/>
          </p:cNvSpPr>
          <p:nvPr>
            <p:ph type="title"/>
          </p:nvPr>
        </p:nvSpPr>
        <p:spPr>
          <a:xfrm>
            <a:off x="448056" y="681038"/>
            <a:ext cx="2804504" cy="1325563"/>
          </a:xfrm>
        </p:spPr>
        <p:txBody>
          <a:bodyPr anchor="ctr">
            <a:normAutofit/>
          </a:bodyPr>
          <a:lstStyle/>
          <a:p>
            <a:r>
              <a:rPr lang="en-US" sz="2800">
                <a:cs typeface="Calibri Light"/>
              </a:rPr>
              <a:t>Tube Attachment Process</a:t>
            </a:r>
            <a:endParaRPr lang="en-US" sz="2800"/>
          </a:p>
        </p:txBody>
      </p:sp>
      <p:sp>
        <p:nvSpPr>
          <p:cNvPr id="32" name="Content Placeholder 8">
            <a:extLst>
              <a:ext uri="{FF2B5EF4-FFF2-40B4-BE49-F238E27FC236}">
                <a16:creationId xmlns:a16="http://schemas.microsoft.com/office/drawing/2014/main" id="{5004210E-72C4-6B99-0465-C38872565C9C}"/>
              </a:ext>
            </a:extLst>
          </p:cNvPr>
          <p:cNvSpPr>
            <a:spLocks noGrp="1"/>
          </p:cNvSpPr>
          <p:nvPr>
            <p:ph idx="1"/>
          </p:nvPr>
        </p:nvSpPr>
        <p:spPr>
          <a:xfrm>
            <a:off x="448056" y="2258171"/>
            <a:ext cx="2804504" cy="3918792"/>
          </a:xfrm>
        </p:spPr>
        <p:txBody>
          <a:bodyPr>
            <a:normAutofit/>
          </a:bodyPr>
          <a:lstStyle/>
          <a:p>
            <a:endParaRPr lang="en-US" sz="1800"/>
          </a:p>
        </p:txBody>
      </p:sp>
      <p:pic>
        <p:nvPicPr>
          <p:cNvPr id="6" name="tubing">
            <a:hlinkClick r:id="" action="ppaction://media"/>
            <a:extLst>
              <a:ext uri="{FF2B5EF4-FFF2-40B4-BE49-F238E27FC236}">
                <a16:creationId xmlns:a16="http://schemas.microsoft.com/office/drawing/2014/main" id="{5ED532D3-BB48-4661-A76D-3F7F5F9379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190531" y="6123499"/>
            <a:ext cx="730250" cy="730250"/>
          </a:xfrm>
          <a:prstGeom prst="rect">
            <a:avLst/>
          </a:prstGeom>
        </p:spPr>
      </p:pic>
    </p:spTree>
    <p:extLst>
      <p:ext uri="{BB962C8B-B14F-4D97-AF65-F5344CB8AC3E}">
        <p14:creationId xmlns:p14="http://schemas.microsoft.com/office/powerpoint/2010/main" val="383936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5353" fill="hold"/>
                                        <p:tgtEl>
                                          <p:spTgt spid="6"/>
                                        </p:tgtEl>
                                      </p:cBhvr>
                                    </p:cmd>
                                  </p:childTnLst>
                                </p:cTn>
                              </p:par>
                            </p:childTnLst>
                          </p:cTn>
                        </p:par>
                      </p:childTnLst>
                    </p:cTn>
                  </p:par>
                </p:childTnLst>
              </p:cTn>
              <p:nextCondLst>
                <p:cond evt="onClick" delay="0">
                  <p:tgtEl>
                    <p:spTgt spid="6"/>
                  </p:tgtEl>
                </p:cond>
              </p:nextCondLst>
            </p:seq>
            <p:audio>
              <p:cMediaNode>
                <p:cTn id="12"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8363-B11B-5AA7-D93B-FCED1E022157}"/>
              </a:ext>
            </a:extLst>
          </p:cNvPr>
          <p:cNvSpPr>
            <a:spLocks noGrp="1"/>
          </p:cNvSpPr>
          <p:nvPr>
            <p:ph type="title"/>
          </p:nvPr>
        </p:nvSpPr>
        <p:spPr>
          <a:xfrm>
            <a:off x="3857445" y="2895540"/>
            <a:ext cx="4620884" cy="1325563"/>
          </a:xfrm>
        </p:spPr>
        <p:txBody>
          <a:bodyPr/>
          <a:lstStyle/>
          <a:p>
            <a:r>
              <a:rPr lang="en-US">
                <a:highlight>
                  <a:srgbClr val="FFFF00"/>
                </a:highlight>
                <a:cs typeface="Calibri Light"/>
              </a:rPr>
              <a:t>Lauren's Section</a:t>
            </a:r>
            <a:endParaRPr lang="en-US">
              <a:highlight>
                <a:srgbClr val="FFFF00"/>
              </a:highlight>
            </a:endParaRPr>
          </a:p>
        </p:txBody>
      </p:sp>
    </p:spTree>
    <p:extLst>
      <p:ext uri="{BB962C8B-B14F-4D97-AF65-F5344CB8AC3E}">
        <p14:creationId xmlns:p14="http://schemas.microsoft.com/office/powerpoint/2010/main" val="1117056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3F1F-5226-701C-ED29-22ED2D5BE78C}"/>
              </a:ext>
            </a:extLst>
          </p:cNvPr>
          <p:cNvSpPr>
            <a:spLocks noGrp="1"/>
          </p:cNvSpPr>
          <p:nvPr>
            <p:ph type="title"/>
          </p:nvPr>
        </p:nvSpPr>
        <p:spPr/>
        <p:txBody>
          <a:bodyPr/>
          <a:lstStyle/>
          <a:p>
            <a:r>
              <a:rPr lang="en-US">
                <a:cs typeface="Calibri Light"/>
              </a:rPr>
              <a:t>Power Schematic</a:t>
            </a:r>
            <a:endParaRPr lang="en-US"/>
          </a:p>
        </p:txBody>
      </p:sp>
      <p:sp>
        <p:nvSpPr>
          <p:cNvPr id="3" name="Content Placeholder 2">
            <a:extLst>
              <a:ext uri="{FF2B5EF4-FFF2-40B4-BE49-F238E27FC236}">
                <a16:creationId xmlns:a16="http://schemas.microsoft.com/office/drawing/2014/main" id="{DCA2DB9E-0174-A898-0B47-D8180D3BD251}"/>
              </a:ext>
            </a:extLst>
          </p:cNvPr>
          <p:cNvSpPr>
            <a:spLocks noGrp="1"/>
          </p:cNvSpPr>
          <p:nvPr>
            <p:ph idx="1"/>
          </p:nvPr>
        </p:nvSpPr>
        <p:spPr>
          <a:xfrm>
            <a:off x="7102432" y="1407625"/>
            <a:ext cx="4667591" cy="4812078"/>
          </a:xfrm>
        </p:spPr>
        <p:txBody>
          <a:bodyPr vert="horz" lIns="91440" tIns="45720" rIns="91440" bIns="45720" rtlCol="0" anchor="t">
            <a:noAutofit/>
          </a:bodyPr>
          <a:lstStyle/>
          <a:p>
            <a:r>
              <a:rPr lang="en-US" sz="2000">
                <a:ea typeface="Calibri"/>
                <a:cs typeface="Calibri"/>
              </a:rPr>
              <a:t>9V 2A AC/DC Converter </a:t>
            </a:r>
          </a:p>
          <a:p>
            <a:pPr lvl="1"/>
            <a:r>
              <a:rPr lang="en-US" sz="2000">
                <a:ea typeface="Calibri"/>
                <a:cs typeface="Calibri"/>
              </a:rPr>
              <a:t>Connected via DC power jack to PCB </a:t>
            </a:r>
          </a:p>
          <a:p>
            <a:r>
              <a:rPr lang="en-US" sz="2000">
                <a:ea typeface="Calibri"/>
                <a:cs typeface="Calibri"/>
              </a:rPr>
              <a:t>LM2576-5V/NOPB Voltage Regulator</a:t>
            </a:r>
            <a:endParaRPr lang="en-US" sz="2000">
              <a:cs typeface="Calibri"/>
            </a:endParaRPr>
          </a:p>
          <a:p>
            <a:pPr lvl="1"/>
            <a:r>
              <a:rPr lang="en-US" sz="2000">
                <a:ea typeface="Calibri"/>
                <a:cs typeface="Calibri"/>
              </a:rPr>
              <a:t>Step down 9V supply voltage to 5V</a:t>
            </a:r>
          </a:p>
          <a:p>
            <a:pPr lvl="1"/>
            <a:r>
              <a:rPr lang="en-US" sz="2000">
                <a:ea typeface="Calibri"/>
                <a:cs typeface="Calibri"/>
              </a:rPr>
              <a:t>Diode: 1N5822</a:t>
            </a:r>
          </a:p>
          <a:p>
            <a:pPr lvl="1"/>
            <a:r>
              <a:rPr lang="en-US" sz="2000">
                <a:ea typeface="Calibri"/>
                <a:cs typeface="Calibri"/>
              </a:rPr>
              <a:t>Inductor: 100uH</a:t>
            </a:r>
          </a:p>
          <a:p>
            <a:pPr lvl="1"/>
            <a:r>
              <a:rPr lang="en-US" sz="2000">
                <a:ea typeface="Calibri"/>
                <a:cs typeface="Calibri"/>
              </a:rPr>
              <a:t>Capacitor: 100uF, 1000uF</a:t>
            </a:r>
          </a:p>
          <a:p>
            <a:pPr lvl="1"/>
            <a:r>
              <a:rPr lang="en-US" sz="2000">
                <a:ea typeface="Calibri"/>
                <a:cs typeface="Calibri"/>
              </a:rPr>
              <a:t>Output Current: 3A</a:t>
            </a:r>
          </a:p>
          <a:p>
            <a:r>
              <a:rPr lang="en-US" sz="2000">
                <a:ea typeface="Calibri"/>
                <a:cs typeface="Calibri"/>
              </a:rPr>
              <a:t>LM2576-3.3/NOPB Buck Converter</a:t>
            </a:r>
          </a:p>
          <a:p>
            <a:pPr lvl="1"/>
            <a:r>
              <a:rPr lang="en-US" sz="2000">
                <a:ea typeface="Calibri"/>
                <a:cs typeface="Calibri"/>
              </a:rPr>
              <a:t>Step down 9V supply voltage to 3.3V</a:t>
            </a:r>
          </a:p>
          <a:p>
            <a:pPr lvl="1"/>
            <a:r>
              <a:rPr lang="en-US" sz="2000">
                <a:ea typeface="Calibri"/>
                <a:cs typeface="Calibri"/>
              </a:rPr>
              <a:t>Diode: 1N5822</a:t>
            </a:r>
          </a:p>
          <a:p>
            <a:pPr lvl="1"/>
            <a:r>
              <a:rPr lang="en-US" sz="2000">
                <a:ea typeface="Calibri"/>
                <a:cs typeface="Calibri"/>
              </a:rPr>
              <a:t>Inductor: 100uH </a:t>
            </a:r>
          </a:p>
          <a:p>
            <a:pPr lvl="1"/>
            <a:r>
              <a:rPr lang="en-US" sz="2000">
                <a:ea typeface="Calibri"/>
                <a:cs typeface="Calibri"/>
              </a:rPr>
              <a:t>Capacitor: 100uF, 1000uF</a:t>
            </a:r>
          </a:p>
          <a:p>
            <a:pPr lvl="1"/>
            <a:r>
              <a:rPr lang="en-US" sz="2000">
                <a:ea typeface="Calibri"/>
                <a:cs typeface="Calibri"/>
              </a:rPr>
              <a:t>Output Current: 3A</a:t>
            </a:r>
          </a:p>
          <a:p>
            <a:pPr lvl="1"/>
            <a:endParaRPr lang="en-US">
              <a:ea typeface="Calibri"/>
              <a:cs typeface="Calibri"/>
            </a:endParaRPr>
          </a:p>
          <a:p>
            <a:endParaRPr lang="en-US">
              <a:ea typeface="Calibri"/>
              <a:cs typeface="Calibri"/>
            </a:endParaRPr>
          </a:p>
        </p:txBody>
      </p:sp>
      <p:pic>
        <p:nvPicPr>
          <p:cNvPr id="9" name="Picture 7">
            <a:extLst>
              <a:ext uri="{FF2B5EF4-FFF2-40B4-BE49-F238E27FC236}">
                <a16:creationId xmlns:a16="http://schemas.microsoft.com/office/drawing/2014/main" id="{A715339A-97D2-4962-32BE-5ABA31F08EEB}"/>
              </a:ext>
            </a:extLst>
          </p:cNvPr>
          <p:cNvPicPr>
            <a:picLocks noChangeAspect="1"/>
          </p:cNvPicPr>
          <p:nvPr/>
        </p:nvPicPr>
        <p:blipFill>
          <a:blip r:embed="rId5"/>
          <a:stretch>
            <a:fillRect/>
          </a:stretch>
        </p:blipFill>
        <p:spPr>
          <a:xfrm>
            <a:off x="11007305" y="1419"/>
            <a:ext cx="1190446" cy="1621804"/>
          </a:xfrm>
          <a:prstGeom prst="rect">
            <a:avLst/>
          </a:prstGeom>
        </p:spPr>
      </p:pic>
      <p:pic>
        <p:nvPicPr>
          <p:cNvPr id="5" name="Picture 11" descr="Diagram, schematic&#10;&#10;Description automatically generated">
            <a:extLst>
              <a:ext uri="{FF2B5EF4-FFF2-40B4-BE49-F238E27FC236}">
                <a16:creationId xmlns:a16="http://schemas.microsoft.com/office/drawing/2014/main" id="{6EEF1EF9-7E17-1D4C-F80F-92B16281C52F}"/>
              </a:ext>
            </a:extLst>
          </p:cNvPr>
          <p:cNvPicPr>
            <a:picLocks noChangeAspect="1"/>
          </p:cNvPicPr>
          <p:nvPr/>
        </p:nvPicPr>
        <p:blipFill>
          <a:blip r:embed="rId6"/>
          <a:stretch>
            <a:fillRect/>
          </a:stretch>
        </p:blipFill>
        <p:spPr>
          <a:xfrm>
            <a:off x="119269" y="1827462"/>
            <a:ext cx="6939719" cy="1977250"/>
          </a:xfrm>
          <a:prstGeom prst="rect">
            <a:avLst/>
          </a:prstGeom>
        </p:spPr>
      </p:pic>
      <p:pic>
        <p:nvPicPr>
          <p:cNvPr id="12" name="Picture 12">
            <a:extLst>
              <a:ext uri="{FF2B5EF4-FFF2-40B4-BE49-F238E27FC236}">
                <a16:creationId xmlns:a16="http://schemas.microsoft.com/office/drawing/2014/main" id="{06D6985B-ED28-A9DF-87D6-A496940BFD79}"/>
              </a:ext>
            </a:extLst>
          </p:cNvPr>
          <p:cNvPicPr>
            <a:picLocks noChangeAspect="1"/>
          </p:cNvPicPr>
          <p:nvPr/>
        </p:nvPicPr>
        <p:blipFill>
          <a:blip r:embed="rId7"/>
          <a:stretch>
            <a:fillRect/>
          </a:stretch>
        </p:blipFill>
        <p:spPr>
          <a:xfrm>
            <a:off x="119890" y="3811863"/>
            <a:ext cx="1792219" cy="1188969"/>
          </a:xfrm>
          <a:prstGeom prst="rect">
            <a:avLst/>
          </a:prstGeom>
        </p:spPr>
      </p:pic>
      <p:pic>
        <p:nvPicPr>
          <p:cNvPr id="13" name="Picture 13" descr="A picture containing electronics, adapter&#10;&#10;Description automatically generated">
            <a:extLst>
              <a:ext uri="{FF2B5EF4-FFF2-40B4-BE49-F238E27FC236}">
                <a16:creationId xmlns:a16="http://schemas.microsoft.com/office/drawing/2014/main" id="{5B219F73-B71A-E7D7-747B-33584FB4A561}"/>
              </a:ext>
            </a:extLst>
          </p:cNvPr>
          <p:cNvPicPr>
            <a:picLocks noChangeAspect="1"/>
          </p:cNvPicPr>
          <p:nvPr/>
        </p:nvPicPr>
        <p:blipFill>
          <a:blip r:embed="rId8"/>
          <a:stretch>
            <a:fillRect/>
          </a:stretch>
        </p:blipFill>
        <p:spPr>
          <a:xfrm>
            <a:off x="2402647" y="4147585"/>
            <a:ext cx="2174185" cy="1942134"/>
          </a:xfrm>
          <a:prstGeom prst="rect">
            <a:avLst/>
          </a:prstGeom>
        </p:spPr>
      </p:pic>
      <p:pic>
        <p:nvPicPr>
          <p:cNvPr id="14" name="Picture 14">
            <a:extLst>
              <a:ext uri="{FF2B5EF4-FFF2-40B4-BE49-F238E27FC236}">
                <a16:creationId xmlns:a16="http://schemas.microsoft.com/office/drawing/2014/main" id="{4DA5B30A-1012-48CF-9632-E867D6892262}"/>
              </a:ext>
            </a:extLst>
          </p:cNvPr>
          <p:cNvPicPr>
            <a:picLocks noChangeAspect="1"/>
          </p:cNvPicPr>
          <p:nvPr/>
        </p:nvPicPr>
        <p:blipFill>
          <a:blip r:embed="rId9"/>
          <a:stretch>
            <a:fillRect/>
          </a:stretch>
        </p:blipFill>
        <p:spPr>
          <a:xfrm>
            <a:off x="302868" y="5164207"/>
            <a:ext cx="1812787" cy="1488109"/>
          </a:xfrm>
          <a:prstGeom prst="rect">
            <a:avLst/>
          </a:prstGeom>
        </p:spPr>
      </p:pic>
      <p:pic>
        <p:nvPicPr>
          <p:cNvPr id="15" name="Picture 15">
            <a:extLst>
              <a:ext uri="{FF2B5EF4-FFF2-40B4-BE49-F238E27FC236}">
                <a16:creationId xmlns:a16="http://schemas.microsoft.com/office/drawing/2014/main" id="{502803F9-FFD8-74A8-0A68-6950ED39EDBC}"/>
              </a:ext>
            </a:extLst>
          </p:cNvPr>
          <p:cNvPicPr>
            <a:picLocks noChangeAspect="1"/>
          </p:cNvPicPr>
          <p:nvPr/>
        </p:nvPicPr>
        <p:blipFill>
          <a:blip r:embed="rId10"/>
          <a:stretch>
            <a:fillRect/>
          </a:stretch>
        </p:blipFill>
        <p:spPr>
          <a:xfrm>
            <a:off x="5206792" y="4327112"/>
            <a:ext cx="1535458" cy="1572040"/>
          </a:xfrm>
          <a:prstGeom prst="rect">
            <a:avLst/>
          </a:prstGeom>
        </p:spPr>
      </p:pic>
      <p:pic>
        <p:nvPicPr>
          <p:cNvPr id="4" name="Recording (85)">
            <a:hlinkClick r:id="" action="ppaction://media"/>
            <a:extLst>
              <a:ext uri="{FF2B5EF4-FFF2-40B4-BE49-F238E27FC236}">
                <a16:creationId xmlns:a16="http://schemas.microsoft.com/office/drawing/2014/main" id="{F068C5A7-66C4-55C1-6AF6-4A78003599A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401969" y="6226894"/>
            <a:ext cx="730250" cy="730250"/>
          </a:xfrm>
          <a:prstGeom prst="rect">
            <a:avLst/>
          </a:prstGeom>
        </p:spPr>
      </p:pic>
    </p:spTree>
    <p:extLst>
      <p:ext uri="{BB962C8B-B14F-4D97-AF65-F5344CB8AC3E}">
        <p14:creationId xmlns:p14="http://schemas.microsoft.com/office/powerpoint/2010/main" val="2723163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A699-0B73-44E6-B8D1-2EF53417DEFF}"/>
              </a:ext>
            </a:extLst>
          </p:cNvPr>
          <p:cNvSpPr>
            <a:spLocks noGrp="1"/>
          </p:cNvSpPr>
          <p:nvPr>
            <p:ph type="title"/>
          </p:nvPr>
        </p:nvSpPr>
        <p:spPr/>
        <p:txBody>
          <a:bodyPr/>
          <a:lstStyle/>
          <a:p>
            <a:r>
              <a:rPr lang="en-US">
                <a:cs typeface="Calibri Light"/>
              </a:rPr>
              <a:t>Microcontroller</a:t>
            </a:r>
            <a:endParaRPr lang="en-US"/>
          </a:p>
        </p:txBody>
      </p:sp>
      <p:pic>
        <p:nvPicPr>
          <p:cNvPr id="4" name="Picture 4" descr="A picture containing circuit, electronics&#10;&#10;Description automatically generated">
            <a:extLst>
              <a:ext uri="{FF2B5EF4-FFF2-40B4-BE49-F238E27FC236}">
                <a16:creationId xmlns:a16="http://schemas.microsoft.com/office/drawing/2014/main" id="{64952E07-8E9C-A42E-24E9-D6FDE845067D}"/>
              </a:ext>
            </a:extLst>
          </p:cNvPr>
          <p:cNvPicPr>
            <a:picLocks noGrp="1" noChangeAspect="1"/>
          </p:cNvPicPr>
          <p:nvPr>
            <p:ph idx="1"/>
          </p:nvPr>
        </p:nvPicPr>
        <p:blipFill>
          <a:blip r:embed="rId5"/>
          <a:stretch>
            <a:fillRect/>
          </a:stretch>
        </p:blipFill>
        <p:spPr>
          <a:xfrm>
            <a:off x="666888" y="4350681"/>
            <a:ext cx="2686050" cy="2305050"/>
          </a:xfrm>
        </p:spPr>
      </p:pic>
      <p:pic>
        <p:nvPicPr>
          <p:cNvPr id="5" name="Picture 5" descr="Diagram, schematic&#10;&#10;Description automatically generated">
            <a:extLst>
              <a:ext uri="{FF2B5EF4-FFF2-40B4-BE49-F238E27FC236}">
                <a16:creationId xmlns:a16="http://schemas.microsoft.com/office/drawing/2014/main" id="{80C39064-1715-06CC-04DD-D6E8E0EF80AA}"/>
              </a:ext>
            </a:extLst>
          </p:cNvPr>
          <p:cNvPicPr>
            <a:picLocks noChangeAspect="1"/>
          </p:cNvPicPr>
          <p:nvPr/>
        </p:nvPicPr>
        <p:blipFill>
          <a:blip r:embed="rId6"/>
          <a:stretch>
            <a:fillRect/>
          </a:stretch>
        </p:blipFill>
        <p:spPr>
          <a:xfrm>
            <a:off x="472659" y="1616873"/>
            <a:ext cx="6652592" cy="2729729"/>
          </a:xfrm>
          <a:prstGeom prst="rect">
            <a:avLst/>
          </a:prstGeom>
        </p:spPr>
      </p:pic>
      <p:pic>
        <p:nvPicPr>
          <p:cNvPr id="6" name="Picture 6" descr="Table&#10;&#10;Description automatically generated">
            <a:extLst>
              <a:ext uri="{FF2B5EF4-FFF2-40B4-BE49-F238E27FC236}">
                <a16:creationId xmlns:a16="http://schemas.microsoft.com/office/drawing/2014/main" id="{8EB27C9A-7189-6060-B5CD-A62DEC2D9CD0}"/>
              </a:ext>
            </a:extLst>
          </p:cNvPr>
          <p:cNvPicPr>
            <a:picLocks noChangeAspect="1"/>
          </p:cNvPicPr>
          <p:nvPr/>
        </p:nvPicPr>
        <p:blipFill rotWithShape="1">
          <a:blip r:embed="rId7"/>
          <a:srcRect l="20794" t="15867" r="22243" b="16784"/>
          <a:stretch/>
        </p:blipFill>
        <p:spPr>
          <a:xfrm>
            <a:off x="3697357" y="4351835"/>
            <a:ext cx="3218721" cy="2397590"/>
          </a:xfrm>
          <a:prstGeom prst="rect">
            <a:avLst/>
          </a:prstGeom>
        </p:spPr>
      </p:pic>
      <p:pic>
        <p:nvPicPr>
          <p:cNvPr id="7" name="Picture 7">
            <a:extLst>
              <a:ext uri="{FF2B5EF4-FFF2-40B4-BE49-F238E27FC236}">
                <a16:creationId xmlns:a16="http://schemas.microsoft.com/office/drawing/2014/main" id="{1566E63C-3CCF-21A6-F1AE-0E32F30440FA}"/>
              </a:ext>
            </a:extLst>
          </p:cNvPr>
          <p:cNvPicPr>
            <a:picLocks noChangeAspect="1"/>
          </p:cNvPicPr>
          <p:nvPr/>
        </p:nvPicPr>
        <p:blipFill>
          <a:blip r:embed="rId8"/>
          <a:stretch>
            <a:fillRect/>
          </a:stretch>
        </p:blipFill>
        <p:spPr>
          <a:xfrm>
            <a:off x="2105922" y="4000707"/>
            <a:ext cx="2414242" cy="347455"/>
          </a:xfrm>
          <a:prstGeom prst="rect">
            <a:avLst/>
          </a:prstGeom>
        </p:spPr>
      </p:pic>
      <p:pic>
        <p:nvPicPr>
          <p:cNvPr id="9" name="Picture 9">
            <a:extLst>
              <a:ext uri="{FF2B5EF4-FFF2-40B4-BE49-F238E27FC236}">
                <a16:creationId xmlns:a16="http://schemas.microsoft.com/office/drawing/2014/main" id="{F120E632-BC9B-B9AE-C0FB-025D9B22786C}"/>
              </a:ext>
            </a:extLst>
          </p:cNvPr>
          <p:cNvPicPr>
            <a:picLocks noChangeAspect="1"/>
          </p:cNvPicPr>
          <p:nvPr/>
        </p:nvPicPr>
        <p:blipFill>
          <a:blip r:embed="rId9"/>
          <a:stretch>
            <a:fillRect/>
          </a:stretch>
        </p:blipFill>
        <p:spPr>
          <a:xfrm>
            <a:off x="6852201" y="6105455"/>
            <a:ext cx="342900" cy="257175"/>
          </a:xfrm>
          <a:prstGeom prst="rect">
            <a:avLst/>
          </a:prstGeom>
        </p:spPr>
      </p:pic>
      <p:pic>
        <p:nvPicPr>
          <p:cNvPr id="10" name="Picture 10">
            <a:extLst>
              <a:ext uri="{FF2B5EF4-FFF2-40B4-BE49-F238E27FC236}">
                <a16:creationId xmlns:a16="http://schemas.microsoft.com/office/drawing/2014/main" id="{838CFDFB-349B-3F2C-0D4A-4B17D21499F2}"/>
              </a:ext>
            </a:extLst>
          </p:cNvPr>
          <p:cNvPicPr>
            <a:picLocks noChangeAspect="1"/>
          </p:cNvPicPr>
          <p:nvPr/>
        </p:nvPicPr>
        <p:blipFill>
          <a:blip r:embed="rId9"/>
          <a:stretch>
            <a:fillRect/>
          </a:stretch>
        </p:blipFill>
        <p:spPr>
          <a:xfrm>
            <a:off x="6796985" y="6293194"/>
            <a:ext cx="552726" cy="411783"/>
          </a:xfrm>
          <a:prstGeom prst="rect">
            <a:avLst/>
          </a:prstGeom>
        </p:spPr>
      </p:pic>
      <p:sp>
        <p:nvSpPr>
          <p:cNvPr id="11" name="TextBox 10">
            <a:extLst>
              <a:ext uri="{FF2B5EF4-FFF2-40B4-BE49-F238E27FC236}">
                <a16:creationId xmlns:a16="http://schemas.microsoft.com/office/drawing/2014/main" id="{D6A1DDF7-B4E8-869E-D152-60BE3D011E08}"/>
              </a:ext>
            </a:extLst>
          </p:cNvPr>
          <p:cNvSpPr txBox="1"/>
          <p:nvPr/>
        </p:nvSpPr>
        <p:spPr>
          <a:xfrm>
            <a:off x="7341704" y="2515703"/>
            <a:ext cx="485250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600">
                <a:cs typeface="Arial"/>
              </a:rPr>
              <a:t> ATmega328p-pu​</a:t>
            </a:r>
            <a:endParaRPr lang="en-US">
              <a:cs typeface="Calibri" panose="020F0502020204030204"/>
            </a:endParaRPr>
          </a:p>
          <a:p>
            <a:pPr>
              <a:buChar char="•"/>
            </a:pPr>
            <a:r>
              <a:rPr lang="en-US" sz="2600">
                <a:cs typeface="Arial"/>
              </a:rPr>
              <a:t>16 MHz external crystal</a:t>
            </a:r>
          </a:p>
          <a:p>
            <a:pPr>
              <a:buFont typeface="Arial"/>
              <a:buChar char="•"/>
            </a:pPr>
            <a:r>
              <a:rPr lang="en-US" sz="2600">
                <a:ea typeface="+mn-lt"/>
                <a:cs typeface="+mn-lt"/>
              </a:rPr>
              <a:t>Operating Voltage: </a:t>
            </a:r>
            <a:endParaRPr lang="en-US" sz="2600">
              <a:ea typeface="+mn-lt"/>
              <a:cs typeface="Arial"/>
            </a:endParaRPr>
          </a:p>
          <a:p>
            <a:pPr lvl="1">
              <a:buFont typeface="Arial"/>
              <a:buChar char="•"/>
            </a:pPr>
            <a:r>
              <a:rPr lang="en-US" sz="2600">
                <a:ea typeface="+mn-lt"/>
                <a:cs typeface="+mn-lt"/>
              </a:rPr>
              <a:t>1.8 - 5.5V</a:t>
            </a:r>
            <a:endParaRPr lang="en-US" sz="2600">
              <a:cs typeface="Arial"/>
            </a:endParaRPr>
          </a:p>
          <a:p>
            <a:pPr>
              <a:buFont typeface="Arial"/>
              <a:buChar char="•"/>
            </a:pPr>
            <a:r>
              <a:rPr lang="en-US" sz="2600">
                <a:ea typeface="+mn-lt"/>
                <a:cs typeface="+mn-lt"/>
              </a:rPr>
              <a:t>I/O and Packages:</a:t>
            </a:r>
          </a:p>
          <a:p>
            <a:pPr lvl="1">
              <a:buFont typeface="Arial"/>
              <a:buChar char="•"/>
            </a:pPr>
            <a:r>
              <a:rPr lang="en-US" sz="2600">
                <a:ea typeface="+mn-lt"/>
                <a:cs typeface="+mn-lt"/>
              </a:rPr>
              <a:t>23 Programmable I/O Lines @8MHz</a:t>
            </a:r>
            <a:endParaRPr lang="en-US" sz="2600">
              <a:cs typeface="Calibri"/>
            </a:endParaRPr>
          </a:p>
          <a:p>
            <a:pPr>
              <a:buFontTx/>
              <a:buChar char="•"/>
            </a:pPr>
            <a:endParaRPr lang="en-US" sz="2600">
              <a:cs typeface="Arial"/>
            </a:endParaRPr>
          </a:p>
          <a:p>
            <a:pPr>
              <a:buChar char="•"/>
            </a:pPr>
            <a:endParaRPr lang="en-US" sz="2600">
              <a:cs typeface="Arial"/>
            </a:endParaRPr>
          </a:p>
        </p:txBody>
      </p:sp>
      <p:pic>
        <p:nvPicPr>
          <p:cNvPr id="12" name="Recording (62)">
            <a:hlinkClick r:id="" action="ppaction://media"/>
            <a:extLst>
              <a:ext uri="{FF2B5EF4-FFF2-40B4-BE49-F238E27FC236}">
                <a16:creationId xmlns:a16="http://schemas.microsoft.com/office/drawing/2014/main" id="{F790B266-C0D1-4999-3D3F-D50304502A9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43088" y="6902175"/>
            <a:ext cx="730250" cy="730250"/>
          </a:xfrm>
          <a:prstGeom prst="rect">
            <a:avLst/>
          </a:prstGeom>
        </p:spPr>
      </p:pic>
      <p:pic>
        <p:nvPicPr>
          <p:cNvPr id="8" name="Picture 7">
            <a:extLst>
              <a:ext uri="{FF2B5EF4-FFF2-40B4-BE49-F238E27FC236}">
                <a16:creationId xmlns:a16="http://schemas.microsoft.com/office/drawing/2014/main" id="{15EA4BBD-CA61-3901-9A77-2D6B0AEB22FE}"/>
              </a:ext>
            </a:extLst>
          </p:cNvPr>
          <p:cNvPicPr>
            <a:picLocks noChangeAspect="1"/>
          </p:cNvPicPr>
          <p:nvPr/>
        </p:nvPicPr>
        <p:blipFill>
          <a:blip r:embed="rId11"/>
          <a:stretch>
            <a:fillRect/>
          </a:stretch>
        </p:blipFill>
        <p:spPr>
          <a:xfrm>
            <a:off x="11007305" y="1419"/>
            <a:ext cx="1190446" cy="1621804"/>
          </a:xfrm>
          <a:prstGeom prst="rect">
            <a:avLst/>
          </a:prstGeom>
        </p:spPr>
      </p:pic>
    </p:spTree>
    <p:extLst>
      <p:ext uri="{BB962C8B-B14F-4D97-AF65-F5344CB8AC3E}">
        <p14:creationId xmlns:p14="http://schemas.microsoft.com/office/powerpoint/2010/main" val="6307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7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1775" fill="hold"/>
                                        <p:tgtEl>
                                          <p:spTgt spid="12"/>
                                        </p:tgtEl>
                                      </p:cBhvr>
                                    </p:cmd>
                                  </p:childTnLst>
                                </p:cTn>
                              </p:par>
                            </p:childTnLst>
                          </p:cTn>
                        </p:par>
                      </p:childTnLst>
                    </p:cTn>
                  </p:par>
                </p:childTnLst>
              </p:cTn>
              <p:nextCondLst>
                <p:cond evt="onClick" delay="0">
                  <p:tgtEl>
                    <p:spTgt spid="12"/>
                  </p:tgtEl>
                </p:cond>
              </p:nextCondLst>
            </p:seq>
            <p:audio>
              <p:cMediaNode>
                <p:cTn id="12"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C1CB-8726-79B2-E460-E2AA9FDA39B9}"/>
              </a:ext>
            </a:extLst>
          </p:cNvPr>
          <p:cNvSpPr>
            <a:spLocks noGrp="1"/>
          </p:cNvSpPr>
          <p:nvPr>
            <p:ph type="title"/>
          </p:nvPr>
        </p:nvSpPr>
        <p:spPr/>
        <p:txBody>
          <a:bodyPr>
            <a:normAutofit/>
          </a:bodyPr>
          <a:lstStyle/>
          <a:p>
            <a:r>
              <a:rPr lang="en-US">
                <a:cs typeface="Calibri Light"/>
              </a:rPr>
              <a:t>Temperature and Humidity Sensor</a:t>
            </a:r>
            <a:endParaRPr lang="en-US" b="1" i="1">
              <a:cs typeface="Calibri Light"/>
            </a:endParaRPr>
          </a:p>
        </p:txBody>
      </p:sp>
      <p:sp>
        <p:nvSpPr>
          <p:cNvPr id="3" name="Content Placeholder 2">
            <a:extLst>
              <a:ext uri="{FF2B5EF4-FFF2-40B4-BE49-F238E27FC236}">
                <a16:creationId xmlns:a16="http://schemas.microsoft.com/office/drawing/2014/main" id="{90349B59-1100-42D7-ADC7-6B0867F9C51D}"/>
              </a:ext>
            </a:extLst>
          </p:cNvPr>
          <p:cNvSpPr>
            <a:spLocks noGrp="1"/>
          </p:cNvSpPr>
          <p:nvPr>
            <p:ph idx="1"/>
          </p:nvPr>
        </p:nvSpPr>
        <p:spPr>
          <a:xfrm>
            <a:off x="6323637" y="2653315"/>
            <a:ext cx="5589726" cy="3187472"/>
          </a:xfrm>
        </p:spPr>
        <p:txBody>
          <a:bodyPr vert="horz" lIns="91440" tIns="45720" rIns="91440" bIns="45720" rtlCol="0" anchor="t">
            <a:normAutofit fontScale="92500" lnSpcReduction="10000"/>
          </a:bodyPr>
          <a:lstStyle/>
          <a:p>
            <a:r>
              <a:rPr lang="en-US">
                <a:ea typeface="+mn-lt"/>
                <a:cs typeface="+mn-lt"/>
              </a:rPr>
              <a:t>DHT22 Temperature and Humidity Sensor</a:t>
            </a:r>
          </a:p>
          <a:p>
            <a:r>
              <a:rPr lang="en-US">
                <a:ea typeface="+mn-lt"/>
                <a:cs typeface="+mn-lt"/>
              </a:rPr>
              <a:t>Sampling period: 2 sec</a:t>
            </a:r>
          </a:p>
          <a:p>
            <a:r>
              <a:rPr lang="en-US">
                <a:ea typeface="+mn-lt"/>
                <a:cs typeface="+mn-lt"/>
              </a:rPr>
              <a:t>Transmission distance: &lt;= 100m</a:t>
            </a:r>
          </a:p>
          <a:p>
            <a:r>
              <a:rPr lang="en-US">
                <a:ea typeface="+mn-lt"/>
                <a:cs typeface="+mn-lt"/>
              </a:rPr>
              <a:t>Operating Voltage: 5V</a:t>
            </a:r>
          </a:p>
          <a:p>
            <a:r>
              <a:rPr lang="en-US">
                <a:ea typeface="+mn-lt"/>
                <a:cs typeface="+mn-lt"/>
              </a:rPr>
              <a:t>Operating Current: ~1 - 1.5mA</a:t>
            </a:r>
          </a:p>
          <a:p>
            <a:r>
              <a:rPr lang="en-US">
                <a:ea typeface="+mn-lt"/>
                <a:cs typeface="+mn-lt"/>
              </a:rPr>
              <a:t>Stand-by Current: 40-50uA</a:t>
            </a: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p:txBody>
      </p:sp>
      <p:pic>
        <p:nvPicPr>
          <p:cNvPr id="5" name="Picture 5" descr="A picture containing electronics&#10;&#10;Description automatically generated">
            <a:extLst>
              <a:ext uri="{FF2B5EF4-FFF2-40B4-BE49-F238E27FC236}">
                <a16:creationId xmlns:a16="http://schemas.microsoft.com/office/drawing/2014/main" id="{6AB62437-FF7E-78DB-CF23-A7666D0EA674}"/>
              </a:ext>
            </a:extLst>
          </p:cNvPr>
          <p:cNvPicPr>
            <a:picLocks noChangeAspect="1"/>
          </p:cNvPicPr>
          <p:nvPr/>
        </p:nvPicPr>
        <p:blipFill>
          <a:blip r:embed="rId5"/>
          <a:stretch>
            <a:fillRect/>
          </a:stretch>
        </p:blipFill>
        <p:spPr>
          <a:xfrm>
            <a:off x="554786" y="1827182"/>
            <a:ext cx="1665258" cy="1650881"/>
          </a:xfrm>
          <a:prstGeom prst="rect">
            <a:avLst/>
          </a:prstGeom>
        </p:spPr>
      </p:pic>
      <p:pic>
        <p:nvPicPr>
          <p:cNvPr id="7" name="Picture 7" descr="Diagram, schematic&#10;&#10;Description automatically generated">
            <a:extLst>
              <a:ext uri="{FF2B5EF4-FFF2-40B4-BE49-F238E27FC236}">
                <a16:creationId xmlns:a16="http://schemas.microsoft.com/office/drawing/2014/main" id="{A906C641-1E5D-1137-F7F6-CD8B18FA0AB2}"/>
              </a:ext>
            </a:extLst>
          </p:cNvPr>
          <p:cNvPicPr>
            <a:picLocks noChangeAspect="1"/>
          </p:cNvPicPr>
          <p:nvPr/>
        </p:nvPicPr>
        <p:blipFill>
          <a:blip r:embed="rId6"/>
          <a:stretch>
            <a:fillRect/>
          </a:stretch>
        </p:blipFill>
        <p:spPr>
          <a:xfrm>
            <a:off x="1334814" y="3958431"/>
            <a:ext cx="3859924" cy="2724860"/>
          </a:xfrm>
          <a:prstGeom prst="rect">
            <a:avLst/>
          </a:prstGeom>
        </p:spPr>
      </p:pic>
      <p:pic>
        <p:nvPicPr>
          <p:cNvPr id="8" name="Picture 8" descr="Diagram, schematic&#10;&#10;Description automatically generated">
            <a:extLst>
              <a:ext uri="{FF2B5EF4-FFF2-40B4-BE49-F238E27FC236}">
                <a16:creationId xmlns:a16="http://schemas.microsoft.com/office/drawing/2014/main" id="{C1C25D14-7113-667B-A4FB-B38849D13122}"/>
              </a:ext>
            </a:extLst>
          </p:cNvPr>
          <p:cNvPicPr>
            <a:picLocks noChangeAspect="1"/>
          </p:cNvPicPr>
          <p:nvPr/>
        </p:nvPicPr>
        <p:blipFill>
          <a:blip r:embed="rId7"/>
          <a:stretch>
            <a:fillRect/>
          </a:stretch>
        </p:blipFill>
        <p:spPr>
          <a:xfrm>
            <a:off x="2415409" y="2109788"/>
            <a:ext cx="3800803" cy="1666218"/>
          </a:xfrm>
          <a:prstGeom prst="rect">
            <a:avLst/>
          </a:prstGeom>
        </p:spPr>
      </p:pic>
      <p:pic>
        <p:nvPicPr>
          <p:cNvPr id="6" name="Picture 7">
            <a:extLst>
              <a:ext uri="{FF2B5EF4-FFF2-40B4-BE49-F238E27FC236}">
                <a16:creationId xmlns:a16="http://schemas.microsoft.com/office/drawing/2014/main" id="{78D1B110-F782-F8DF-78CC-9305273C0EA1}"/>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4" name="TEMP HUM Dis one">
            <a:hlinkClick r:id="" action="ppaction://media"/>
            <a:extLst>
              <a:ext uri="{FF2B5EF4-FFF2-40B4-BE49-F238E27FC236}">
                <a16:creationId xmlns:a16="http://schemas.microsoft.com/office/drawing/2014/main" id="{FF7818F0-E024-20E9-EA4D-C3792A0A8BA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20459" y="6856619"/>
            <a:ext cx="730250" cy="730250"/>
          </a:xfrm>
          <a:prstGeom prst="rect">
            <a:avLst/>
          </a:prstGeom>
        </p:spPr>
      </p:pic>
    </p:spTree>
    <p:extLst>
      <p:ext uri="{BB962C8B-B14F-4D97-AF65-F5344CB8AC3E}">
        <p14:creationId xmlns:p14="http://schemas.microsoft.com/office/powerpoint/2010/main" val="385955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F650-2713-A0CD-DFE0-ED8FB59A85EE}"/>
              </a:ext>
            </a:extLst>
          </p:cNvPr>
          <p:cNvSpPr>
            <a:spLocks noGrp="1"/>
          </p:cNvSpPr>
          <p:nvPr>
            <p:ph type="title"/>
          </p:nvPr>
        </p:nvSpPr>
        <p:spPr/>
        <p:txBody>
          <a:bodyPr/>
          <a:lstStyle/>
          <a:p>
            <a:r>
              <a:rPr lang="en-US">
                <a:ea typeface="+mj-lt"/>
                <a:cs typeface="+mj-lt"/>
              </a:rPr>
              <a:t>Temperature and Humidity Sensor</a:t>
            </a:r>
            <a:endParaRPr lang="en-US"/>
          </a:p>
        </p:txBody>
      </p:sp>
      <p:pic>
        <p:nvPicPr>
          <p:cNvPr id="6" name="Picture 6">
            <a:extLst>
              <a:ext uri="{FF2B5EF4-FFF2-40B4-BE49-F238E27FC236}">
                <a16:creationId xmlns:a16="http://schemas.microsoft.com/office/drawing/2014/main" id="{7123C4E5-BB83-3CFE-6646-38EAE2D5B10F}"/>
              </a:ext>
            </a:extLst>
          </p:cNvPr>
          <p:cNvPicPr>
            <a:picLocks noGrp="1" noChangeAspect="1"/>
          </p:cNvPicPr>
          <p:nvPr>
            <p:ph idx="1"/>
          </p:nvPr>
        </p:nvPicPr>
        <p:blipFill rotWithShape="1">
          <a:blip r:embed="rId5"/>
          <a:srcRect l="730" t="27393" b="28053"/>
          <a:stretch/>
        </p:blipFill>
        <p:spPr>
          <a:xfrm>
            <a:off x="832496" y="2602003"/>
            <a:ext cx="3180262" cy="3175170"/>
          </a:xfrm>
        </p:spPr>
      </p:pic>
      <p:pic>
        <p:nvPicPr>
          <p:cNvPr id="5" name="Picture 4" descr="Graphical user interface, text, application&#10;&#10;Description automatically generated">
            <a:extLst>
              <a:ext uri="{FF2B5EF4-FFF2-40B4-BE49-F238E27FC236}">
                <a16:creationId xmlns:a16="http://schemas.microsoft.com/office/drawing/2014/main" id="{03FBB4B2-9A75-7AD4-40C1-31C9D98FDBA0}"/>
              </a:ext>
            </a:extLst>
          </p:cNvPr>
          <p:cNvPicPr>
            <a:picLocks noChangeAspect="1"/>
          </p:cNvPicPr>
          <p:nvPr/>
        </p:nvPicPr>
        <p:blipFill>
          <a:blip r:embed="rId6"/>
          <a:stretch>
            <a:fillRect/>
          </a:stretch>
        </p:blipFill>
        <p:spPr>
          <a:xfrm>
            <a:off x="4661182" y="2312785"/>
            <a:ext cx="6946250" cy="3934035"/>
          </a:xfrm>
          <a:prstGeom prst="rect">
            <a:avLst/>
          </a:prstGeom>
        </p:spPr>
      </p:pic>
      <p:pic>
        <p:nvPicPr>
          <p:cNvPr id="4" name="Picture 7">
            <a:extLst>
              <a:ext uri="{FF2B5EF4-FFF2-40B4-BE49-F238E27FC236}">
                <a16:creationId xmlns:a16="http://schemas.microsoft.com/office/drawing/2014/main" id="{66C0D6E7-B136-27C5-AFF8-70958F2534A8}"/>
              </a:ext>
            </a:extLst>
          </p:cNvPr>
          <p:cNvPicPr>
            <a:picLocks noChangeAspect="1"/>
          </p:cNvPicPr>
          <p:nvPr/>
        </p:nvPicPr>
        <p:blipFill>
          <a:blip r:embed="rId7"/>
          <a:stretch>
            <a:fillRect/>
          </a:stretch>
        </p:blipFill>
        <p:spPr>
          <a:xfrm>
            <a:off x="11007305" y="1419"/>
            <a:ext cx="1190446" cy="1621804"/>
          </a:xfrm>
          <a:prstGeom prst="rect">
            <a:avLst/>
          </a:prstGeom>
        </p:spPr>
      </p:pic>
      <p:pic>
        <p:nvPicPr>
          <p:cNvPr id="3" name="Temp Hum Testing This one">
            <a:hlinkClick r:id="" action="ppaction://media"/>
            <a:extLst>
              <a:ext uri="{FF2B5EF4-FFF2-40B4-BE49-F238E27FC236}">
                <a16:creationId xmlns:a16="http://schemas.microsoft.com/office/drawing/2014/main" id="{110A7E2F-559D-A564-7B42-13960D970A1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7098" y="6127750"/>
            <a:ext cx="730250" cy="730250"/>
          </a:xfrm>
          <a:prstGeom prst="rect">
            <a:avLst/>
          </a:prstGeom>
        </p:spPr>
      </p:pic>
    </p:spTree>
    <p:extLst>
      <p:ext uri="{BB962C8B-B14F-4D97-AF65-F5344CB8AC3E}">
        <p14:creationId xmlns:p14="http://schemas.microsoft.com/office/powerpoint/2010/main" val="29756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7C8B-3541-3FBB-2633-172B90709BC5}"/>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Introduction</a:t>
            </a:r>
          </a:p>
        </p:txBody>
      </p:sp>
      <p:sp>
        <p:nvSpPr>
          <p:cNvPr id="3" name="Content Placeholder 2">
            <a:extLst>
              <a:ext uri="{FF2B5EF4-FFF2-40B4-BE49-F238E27FC236}">
                <a16:creationId xmlns:a16="http://schemas.microsoft.com/office/drawing/2014/main" id="{6D987EEA-AAB2-3A87-D8F9-ED4AD40B94A4}"/>
              </a:ext>
            </a:extLst>
          </p:cNvPr>
          <p:cNvSpPr>
            <a:spLocks noGrp="1"/>
          </p:cNvSpPr>
          <p:nvPr>
            <p:ph idx="1"/>
          </p:nvPr>
        </p:nvSpPr>
        <p:spPr>
          <a:xfrm>
            <a:off x="1155548" y="2109593"/>
            <a:ext cx="9880893" cy="3959619"/>
          </a:xfrm>
        </p:spPr>
        <p:txBody>
          <a:bodyPr vert="horz" lIns="91440" tIns="45720" rIns="91440" bIns="45720" rtlCol="0" anchor="ctr">
            <a:normAutofit/>
          </a:bodyPr>
          <a:lstStyle/>
          <a:p>
            <a:pPr marL="0" indent="0" algn="ctr">
              <a:buNone/>
            </a:pPr>
            <a:r>
              <a:rPr lang="en-US" sz="2400"/>
              <a:t>The</a:t>
            </a:r>
            <a:r>
              <a:rPr lang="en-US" sz="2400" b="1"/>
              <a:t> SMART GARDEN </a:t>
            </a:r>
            <a:r>
              <a:rPr lang="en-US" sz="2400"/>
              <a:t>is an automated indoor gardening system which provides accurate sustainment of a variety of plants with help of a dynamic database.</a:t>
            </a:r>
            <a:endParaRPr lang="en-US" sz="2400" b="1">
              <a:cs typeface="Calibri" panose="020F0502020204030204"/>
            </a:endParaRPr>
          </a:p>
        </p:txBody>
      </p:sp>
      <p:pic>
        <p:nvPicPr>
          <p:cNvPr id="6" name="Picture 5" descr="A person with a mustache&#10;&#10;Description automatically generated with medium confidence">
            <a:extLst>
              <a:ext uri="{FF2B5EF4-FFF2-40B4-BE49-F238E27FC236}">
                <a16:creationId xmlns:a16="http://schemas.microsoft.com/office/drawing/2014/main" id="{3A658A67-5984-CD1F-EECF-84B627D87C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7" name="Recorded Sound">
            <a:hlinkClick r:id="" action="ppaction://media"/>
            <a:extLst>
              <a:ext uri="{FF2B5EF4-FFF2-40B4-BE49-F238E27FC236}">
                <a16:creationId xmlns:a16="http://schemas.microsoft.com/office/drawing/2014/main" id="{3E08F2DF-A518-5666-6A7F-608F20F761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73354" y="6248400"/>
            <a:ext cx="609600" cy="609600"/>
          </a:xfrm>
          <a:prstGeom prst="rect">
            <a:avLst/>
          </a:prstGeom>
        </p:spPr>
      </p:pic>
    </p:spTree>
    <p:extLst>
      <p:ext uri="{BB962C8B-B14F-4D97-AF65-F5344CB8AC3E}">
        <p14:creationId xmlns:p14="http://schemas.microsoft.com/office/powerpoint/2010/main" val="3256516661"/>
      </p:ext>
    </p:extLst>
  </p:cSld>
  <p:clrMapOvr>
    <a:masterClrMapping/>
  </p:clrMapOvr>
  <mc:AlternateContent xmlns:mc="http://schemas.openxmlformats.org/markup-compatibility/2006" xmlns:p14="http://schemas.microsoft.com/office/powerpoint/2010/main">
    <mc:Choice Requires="p14">
      <p:transition spd="slow" p14:dur="2000" advTm="21858"/>
    </mc:Choice>
    <mc:Fallback xmlns="">
      <p:transition spd="slow" advTm="21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C1CB-8726-79B2-E460-E2AA9FDA39B9}"/>
              </a:ext>
            </a:extLst>
          </p:cNvPr>
          <p:cNvSpPr>
            <a:spLocks noGrp="1"/>
          </p:cNvSpPr>
          <p:nvPr>
            <p:ph type="title"/>
          </p:nvPr>
        </p:nvSpPr>
        <p:spPr/>
        <p:txBody>
          <a:bodyPr>
            <a:normAutofit/>
          </a:bodyPr>
          <a:lstStyle/>
          <a:p>
            <a:r>
              <a:rPr lang="en-US">
                <a:cs typeface="Calibri Light"/>
              </a:rPr>
              <a:t>Soil Moisture Sensor</a:t>
            </a:r>
            <a:endParaRPr lang="en-US">
              <a:ea typeface="Calibri Light"/>
              <a:cs typeface="Calibri Light"/>
            </a:endParaRPr>
          </a:p>
        </p:txBody>
      </p:sp>
      <p:sp>
        <p:nvSpPr>
          <p:cNvPr id="3" name="Content Placeholder 2">
            <a:extLst>
              <a:ext uri="{FF2B5EF4-FFF2-40B4-BE49-F238E27FC236}">
                <a16:creationId xmlns:a16="http://schemas.microsoft.com/office/drawing/2014/main" id="{90349B59-1100-42D7-ADC7-6B0867F9C51D}"/>
              </a:ext>
            </a:extLst>
          </p:cNvPr>
          <p:cNvSpPr>
            <a:spLocks noGrp="1"/>
          </p:cNvSpPr>
          <p:nvPr>
            <p:ph idx="1"/>
          </p:nvPr>
        </p:nvSpPr>
        <p:spPr>
          <a:xfrm>
            <a:off x="6774908" y="2660504"/>
            <a:ext cx="4692176" cy="2393787"/>
          </a:xfrm>
        </p:spPr>
        <p:txBody>
          <a:bodyPr vert="horz" lIns="91440" tIns="45720" rIns="91440" bIns="45720" rtlCol="0" anchor="t">
            <a:normAutofit lnSpcReduction="10000"/>
          </a:bodyPr>
          <a:lstStyle/>
          <a:p>
            <a:r>
              <a:rPr lang="en-US"/>
              <a:t>LM393 Soil Moisture Sensor</a:t>
            </a:r>
          </a:p>
          <a:p>
            <a:r>
              <a:rPr lang="en-US"/>
              <a:t>Adjustable</a:t>
            </a:r>
            <a:r>
              <a:rPr lang="en-US">
                <a:ea typeface="+mn-lt"/>
                <a:cs typeface="Calibri"/>
              </a:rPr>
              <a:t> Sensitivity</a:t>
            </a:r>
          </a:p>
          <a:p>
            <a:r>
              <a:rPr lang="en-US">
                <a:ea typeface="+mn-lt"/>
                <a:cs typeface="Calibri"/>
              </a:rPr>
              <a:t>Module Dual Output</a:t>
            </a:r>
            <a:endParaRPr lang="en-US"/>
          </a:p>
          <a:p>
            <a:r>
              <a:rPr lang="en-US">
                <a:ea typeface="+mn-lt"/>
                <a:cs typeface="Calibri"/>
              </a:rPr>
              <a:t>Operating Voltage: 5V</a:t>
            </a:r>
            <a:endParaRPr lang="en-US">
              <a:ea typeface="+mn-lt"/>
              <a:cs typeface="+mn-lt"/>
            </a:endParaRPr>
          </a:p>
          <a:p>
            <a:r>
              <a:rPr lang="en-US">
                <a:ea typeface="Calibri"/>
                <a:cs typeface="Calibri"/>
              </a:rPr>
              <a:t>Operating current: &lt;20mA</a:t>
            </a:r>
          </a:p>
          <a:p>
            <a:endParaRPr lang="en-US">
              <a:ea typeface="Calibri"/>
              <a:cs typeface="Calibri"/>
            </a:endParaRPr>
          </a:p>
          <a:p>
            <a:pPr marL="0" indent="0">
              <a:buNone/>
            </a:pPr>
            <a:endParaRPr lang="en-US">
              <a:ea typeface="Calibri"/>
              <a:cs typeface="Calibri"/>
            </a:endParaRPr>
          </a:p>
          <a:p>
            <a:endParaRPr lang="en-US">
              <a:ea typeface="Calibri"/>
              <a:cs typeface="Calibri"/>
            </a:endParaRPr>
          </a:p>
          <a:p>
            <a:pPr marL="0" indent="0">
              <a:buNone/>
            </a:pPr>
            <a:endParaRPr lang="en-US">
              <a:cs typeface="Calibri"/>
            </a:endParaRPr>
          </a:p>
          <a:p>
            <a:endParaRPr lang="en-US">
              <a:cs typeface="Calibri"/>
            </a:endParaRPr>
          </a:p>
          <a:p>
            <a:endParaRPr lang="en-US">
              <a:ea typeface="Calibri" panose="020F0502020204030204"/>
              <a:cs typeface="Calibri"/>
            </a:endParaRPr>
          </a:p>
          <a:p>
            <a:endParaRPr lang="en-US">
              <a:ea typeface="Calibri" panose="020F0502020204030204"/>
              <a:cs typeface="Calibri"/>
            </a:endParaRPr>
          </a:p>
        </p:txBody>
      </p:sp>
      <p:pic>
        <p:nvPicPr>
          <p:cNvPr id="4" name="Picture 4" descr="Diagram, schematic&#10;&#10;Description automatically generated">
            <a:extLst>
              <a:ext uri="{FF2B5EF4-FFF2-40B4-BE49-F238E27FC236}">
                <a16:creationId xmlns:a16="http://schemas.microsoft.com/office/drawing/2014/main" id="{10C9D9AE-AC21-B4A0-54F4-59293D143094}"/>
              </a:ext>
            </a:extLst>
          </p:cNvPr>
          <p:cNvPicPr>
            <a:picLocks noChangeAspect="1"/>
          </p:cNvPicPr>
          <p:nvPr/>
        </p:nvPicPr>
        <p:blipFill>
          <a:blip r:embed="rId5"/>
          <a:stretch>
            <a:fillRect/>
          </a:stretch>
        </p:blipFill>
        <p:spPr>
          <a:xfrm>
            <a:off x="3731102" y="1624158"/>
            <a:ext cx="2515180" cy="2747547"/>
          </a:xfrm>
          <a:prstGeom prst="rect">
            <a:avLst/>
          </a:prstGeom>
        </p:spPr>
      </p:pic>
      <p:pic>
        <p:nvPicPr>
          <p:cNvPr id="5" name="Picture 5" descr="A picture containing text, electronics&#10;&#10;Description automatically generated">
            <a:extLst>
              <a:ext uri="{FF2B5EF4-FFF2-40B4-BE49-F238E27FC236}">
                <a16:creationId xmlns:a16="http://schemas.microsoft.com/office/drawing/2014/main" id="{98F46B6B-014E-CB74-2667-DA801951CD03}"/>
              </a:ext>
            </a:extLst>
          </p:cNvPr>
          <p:cNvPicPr>
            <a:picLocks noChangeAspect="1"/>
          </p:cNvPicPr>
          <p:nvPr/>
        </p:nvPicPr>
        <p:blipFill>
          <a:blip r:embed="rId6"/>
          <a:stretch>
            <a:fillRect/>
          </a:stretch>
        </p:blipFill>
        <p:spPr>
          <a:xfrm>
            <a:off x="763817" y="2042771"/>
            <a:ext cx="2412521" cy="2178952"/>
          </a:xfrm>
          <a:prstGeom prst="rect">
            <a:avLst/>
          </a:prstGeom>
        </p:spPr>
      </p:pic>
      <p:pic>
        <p:nvPicPr>
          <p:cNvPr id="6" name="Picture 6" descr="Diagram, schematic&#10;&#10;Description automatically generated">
            <a:extLst>
              <a:ext uri="{FF2B5EF4-FFF2-40B4-BE49-F238E27FC236}">
                <a16:creationId xmlns:a16="http://schemas.microsoft.com/office/drawing/2014/main" id="{3370D383-1C12-CFF5-90DC-C612C0BFBA00}"/>
              </a:ext>
            </a:extLst>
          </p:cNvPr>
          <p:cNvPicPr>
            <a:picLocks noChangeAspect="1"/>
          </p:cNvPicPr>
          <p:nvPr/>
        </p:nvPicPr>
        <p:blipFill>
          <a:blip r:embed="rId7"/>
          <a:stretch>
            <a:fillRect/>
          </a:stretch>
        </p:blipFill>
        <p:spPr>
          <a:xfrm>
            <a:off x="604152" y="4478843"/>
            <a:ext cx="5162883" cy="2274561"/>
          </a:xfrm>
          <a:prstGeom prst="rect">
            <a:avLst/>
          </a:prstGeom>
        </p:spPr>
      </p:pic>
      <p:pic>
        <p:nvPicPr>
          <p:cNvPr id="7" name="Picture 7">
            <a:extLst>
              <a:ext uri="{FF2B5EF4-FFF2-40B4-BE49-F238E27FC236}">
                <a16:creationId xmlns:a16="http://schemas.microsoft.com/office/drawing/2014/main" id="{CDC32952-6099-1CE0-8ACA-78B1BE9D249F}"/>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9" name="Recording (84)">
            <a:hlinkClick r:id="" action="ppaction://media"/>
            <a:extLst>
              <a:ext uri="{FF2B5EF4-FFF2-40B4-BE49-F238E27FC236}">
                <a16:creationId xmlns:a16="http://schemas.microsoft.com/office/drawing/2014/main" id="{946C93BC-E8F8-438E-FD78-4BA481D32E6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588875" y="6011234"/>
            <a:ext cx="730250" cy="730250"/>
          </a:xfrm>
          <a:prstGeom prst="rect">
            <a:avLst/>
          </a:prstGeom>
        </p:spPr>
      </p:pic>
    </p:spTree>
    <p:extLst>
      <p:ext uri="{BB962C8B-B14F-4D97-AF65-F5344CB8AC3E}">
        <p14:creationId xmlns:p14="http://schemas.microsoft.com/office/powerpoint/2010/main" val="19926139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nextCondLst>
                <p:cond evt="onClick" delay="0">
                  <p:tgtEl>
                    <p:spTgt spid="9"/>
                  </p:tgtEl>
                </p:cond>
              </p:nextCondLst>
            </p:seq>
            <p:audio>
              <p:cMediaNode>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F9CB-14CA-A11F-3895-0056A1F247D9}"/>
              </a:ext>
            </a:extLst>
          </p:cNvPr>
          <p:cNvSpPr>
            <a:spLocks noGrp="1"/>
          </p:cNvSpPr>
          <p:nvPr>
            <p:ph type="title"/>
          </p:nvPr>
        </p:nvSpPr>
        <p:spPr/>
        <p:txBody>
          <a:bodyPr/>
          <a:lstStyle/>
          <a:p>
            <a:r>
              <a:rPr lang="en-US">
                <a:ea typeface="+mj-lt"/>
                <a:cs typeface="+mj-lt"/>
              </a:rPr>
              <a:t>Soil Moisture Sensor</a:t>
            </a:r>
          </a:p>
        </p:txBody>
      </p:sp>
      <p:pic>
        <p:nvPicPr>
          <p:cNvPr id="4" name="Picture 4" descr="A picture containing text&#10;&#10;Description automatically generated">
            <a:extLst>
              <a:ext uri="{FF2B5EF4-FFF2-40B4-BE49-F238E27FC236}">
                <a16:creationId xmlns:a16="http://schemas.microsoft.com/office/drawing/2014/main" id="{B0110B54-FD84-B5B8-00D3-31E4AA477BF3}"/>
              </a:ext>
            </a:extLst>
          </p:cNvPr>
          <p:cNvPicPr>
            <a:picLocks noGrp="1" noChangeAspect="1"/>
          </p:cNvPicPr>
          <p:nvPr>
            <p:ph idx="1"/>
          </p:nvPr>
        </p:nvPicPr>
        <p:blipFill rotWithShape="1">
          <a:blip r:embed="rId5"/>
          <a:srcRect t="20120" r="1408"/>
          <a:stretch/>
        </p:blipFill>
        <p:spPr>
          <a:xfrm>
            <a:off x="611116" y="1559236"/>
            <a:ext cx="2559757" cy="2807935"/>
          </a:xfrm>
        </p:spPr>
      </p:pic>
      <p:pic>
        <p:nvPicPr>
          <p:cNvPr id="3" name="Picture 4" descr="Graphical user interface, text, application, email&#10;&#10;Description automatically generated">
            <a:extLst>
              <a:ext uri="{FF2B5EF4-FFF2-40B4-BE49-F238E27FC236}">
                <a16:creationId xmlns:a16="http://schemas.microsoft.com/office/drawing/2014/main" id="{B697B072-C6E0-1C46-E360-2E2198C53059}"/>
              </a:ext>
            </a:extLst>
          </p:cNvPr>
          <p:cNvPicPr>
            <a:picLocks noChangeAspect="1"/>
          </p:cNvPicPr>
          <p:nvPr/>
        </p:nvPicPr>
        <p:blipFill>
          <a:blip r:embed="rId6"/>
          <a:stretch>
            <a:fillRect/>
          </a:stretch>
        </p:blipFill>
        <p:spPr>
          <a:xfrm>
            <a:off x="3559834" y="1815603"/>
            <a:ext cx="8376395" cy="4513566"/>
          </a:xfrm>
          <a:prstGeom prst="rect">
            <a:avLst/>
          </a:prstGeom>
        </p:spPr>
      </p:pic>
      <p:pic>
        <p:nvPicPr>
          <p:cNvPr id="5" name="Picture 5" descr="A picture containing text, electronics&#10;&#10;Description automatically generated">
            <a:extLst>
              <a:ext uri="{FF2B5EF4-FFF2-40B4-BE49-F238E27FC236}">
                <a16:creationId xmlns:a16="http://schemas.microsoft.com/office/drawing/2014/main" id="{DD08012F-A0B5-97BB-DAF1-22E0FB1D7CBE}"/>
              </a:ext>
            </a:extLst>
          </p:cNvPr>
          <p:cNvPicPr>
            <a:picLocks noChangeAspect="1"/>
          </p:cNvPicPr>
          <p:nvPr/>
        </p:nvPicPr>
        <p:blipFill>
          <a:blip r:embed="rId7"/>
          <a:stretch>
            <a:fillRect/>
          </a:stretch>
        </p:blipFill>
        <p:spPr>
          <a:xfrm rot="10800000">
            <a:off x="457202" y="4515928"/>
            <a:ext cx="2881223" cy="2182484"/>
          </a:xfrm>
          <a:prstGeom prst="rect">
            <a:avLst/>
          </a:prstGeom>
        </p:spPr>
      </p:pic>
      <p:pic>
        <p:nvPicPr>
          <p:cNvPr id="7" name="Picture 7">
            <a:extLst>
              <a:ext uri="{FF2B5EF4-FFF2-40B4-BE49-F238E27FC236}">
                <a16:creationId xmlns:a16="http://schemas.microsoft.com/office/drawing/2014/main" id="{919073C8-19B4-3F9B-64A5-75634A04B716}"/>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6" name="sm2 - this one">
            <a:hlinkClick r:id="" action="ppaction://media"/>
            <a:extLst>
              <a:ext uri="{FF2B5EF4-FFF2-40B4-BE49-F238E27FC236}">
                <a16:creationId xmlns:a16="http://schemas.microsoft.com/office/drawing/2014/main" id="{49F5CE61-4BF6-4F19-5D27-0251873B066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25190" y="6043323"/>
            <a:ext cx="730250" cy="730250"/>
          </a:xfrm>
          <a:prstGeom prst="rect">
            <a:avLst/>
          </a:prstGeom>
        </p:spPr>
      </p:pic>
    </p:spTree>
    <p:extLst>
      <p:ext uri="{BB962C8B-B14F-4D97-AF65-F5344CB8AC3E}">
        <p14:creationId xmlns:p14="http://schemas.microsoft.com/office/powerpoint/2010/main" val="123992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C1CB-8726-79B2-E460-E2AA9FDA39B9}"/>
              </a:ext>
            </a:extLst>
          </p:cNvPr>
          <p:cNvSpPr>
            <a:spLocks noGrp="1"/>
          </p:cNvSpPr>
          <p:nvPr>
            <p:ph type="title"/>
          </p:nvPr>
        </p:nvSpPr>
        <p:spPr/>
        <p:txBody>
          <a:bodyPr>
            <a:normAutofit/>
          </a:bodyPr>
          <a:lstStyle/>
          <a:p>
            <a:r>
              <a:rPr lang="en-US">
                <a:cs typeface="Calibri Light"/>
              </a:rPr>
              <a:t>UV Sensor</a:t>
            </a:r>
            <a:endParaRPr lang="en-US" b="1" i="1">
              <a:cs typeface="Calibri Light"/>
            </a:endParaRPr>
          </a:p>
        </p:txBody>
      </p:sp>
      <p:sp>
        <p:nvSpPr>
          <p:cNvPr id="3" name="Content Placeholder 2">
            <a:extLst>
              <a:ext uri="{FF2B5EF4-FFF2-40B4-BE49-F238E27FC236}">
                <a16:creationId xmlns:a16="http://schemas.microsoft.com/office/drawing/2014/main" id="{90349B59-1100-42D7-ADC7-6B0867F9C51D}"/>
              </a:ext>
            </a:extLst>
          </p:cNvPr>
          <p:cNvSpPr>
            <a:spLocks noGrp="1"/>
          </p:cNvSpPr>
          <p:nvPr>
            <p:ph idx="1"/>
          </p:nvPr>
        </p:nvSpPr>
        <p:spPr>
          <a:xfrm>
            <a:off x="596111" y="2656697"/>
            <a:ext cx="5251523" cy="3364339"/>
          </a:xfrm>
        </p:spPr>
        <p:txBody>
          <a:bodyPr vert="horz" lIns="91440" tIns="45720" rIns="91440" bIns="45720" rtlCol="0" anchor="t">
            <a:noAutofit/>
          </a:bodyPr>
          <a:lstStyle/>
          <a:p>
            <a:r>
              <a:rPr lang="en-US">
                <a:ea typeface="Calibri"/>
                <a:cs typeface="Calibri"/>
              </a:rPr>
              <a:t>ML8511 UV Sensor</a:t>
            </a:r>
          </a:p>
          <a:p>
            <a:r>
              <a:rPr lang="en-US">
                <a:ea typeface="Calibri"/>
                <a:cs typeface="Calibri"/>
              </a:rPr>
              <a:t>Operating Voltage: 3.3V</a:t>
            </a:r>
          </a:p>
          <a:p>
            <a:r>
              <a:rPr lang="en-US">
                <a:ea typeface="Calibri"/>
                <a:cs typeface="Calibri"/>
              </a:rPr>
              <a:t>Operating Current (Active): 300uA</a:t>
            </a:r>
          </a:p>
          <a:p>
            <a:r>
              <a:rPr lang="en-US">
                <a:ea typeface="Calibri"/>
                <a:cs typeface="Calibri"/>
              </a:rPr>
              <a:t>Supply Current (Stand-by): 0.1 </a:t>
            </a:r>
            <a:r>
              <a:rPr lang="en-US" err="1">
                <a:ea typeface="Calibri"/>
                <a:cs typeface="Calibri"/>
              </a:rPr>
              <a:t>uA</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pic>
        <p:nvPicPr>
          <p:cNvPr id="4" name="Picture 4" descr="Diagram, schematic&#10;&#10;Description automatically generated">
            <a:extLst>
              <a:ext uri="{FF2B5EF4-FFF2-40B4-BE49-F238E27FC236}">
                <a16:creationId xmlns:a16="http://schemas.microsoft.com/office/drawing/2014/main" id="{B1E154FE-C2EE-53EC-75C0-C23149A0E8DC}"/>
              </a:ext>
            </a:extLst>
          </p:cNvPr>
          <p:cNvPicPr>
            <a:picLocks noChangeAspect="1"/>
          </p:cNvPicPr>
          <p:nvPr/>
        </p:nvPicPr>
        <p:blipFill>
          <a:blip r:embed="rId5"/>
          <a:stretch>
            <a:fillRect/>
          </a:stretch>
        </p:blipFill>
        <p:spPr>
          <a:xfrm>
            <a:off x="5294665" y="1478796"/>
            <a:ext cx="4194921" cy="1739152"/>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FB007482-DDC6-43BF-3A4B-A6221A3AF928}"/>
              </a:ext>
            </a:extLst>
          </p:cNvPr>
          <p:cNvPicPr>
            <a:picLocks noChangeAspect="1"/>
          </p:cNvPicPr>
          <p:nvPr/>
        </p:nvPicPr>
        <p:blipFill>
          <a:blip r:embed="rId6"/>
          <a:stretch>
            <a:fillRect/>
          </a:stretch>
        </p:blipFill>
        <p:spPr>
          <a:xfrm>
            <a:off x="9617841" y="2654290"/>
            <a:ext cx="2283759" cy="2157286"/>
          </a:xfrm>
          <a:prstGeom prst="rect">
            <a:avLst/>
          </a:prstGeom>
        </p:spPr>
      </p:pic>
      <p:pic>
        <p:nvPicPr>
          <p:cNvPr id="9" name="Picture 9" descr="Diagram, schematic&#10;&#10;Description automatically generated">
            <a:extLst>
              <a:ext uri="{FF2B5EF4-FFF2-40B4-BE49-F238E27FC236}">
                <a16:creationId xmlns:a16="http://schemas.microsoft.com/office/drawing/2014/main" id="{E5CF9A80-2723-7C80-E7A7-90900F8AB95A}"/>
              </a:ext>
            </a:extLst>
          </p:cNvPr>
          <p:cNvPicPr>
            <a:picLocks noChangeAspect="1"/>
          </p:cNvPicPr>
          <p:nvPr/>
        </p:nvPicPr>
        <p:blipFill>
          <a:blip r:embed="rId7"/>
          <a:stretch>
            <a:fillRect/>
          </a:stretch>
        </p:blipFill>
        <p:spPr>
          <a:xfrm>
            <a:off x="6215679" y="3725696"/>
            <a:ext cx="2743200" cy="2770909"/>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2AE765B-EF87-200B-ACD9-31300D5D1888}"/>
                  </a:ext>
                </a:extLst>
              </p14:cNvPr>
              <p14:cNvContentPartPr/>
              <p14:nvPr/>
            </p14:nvContentPartPr>
            <p14:xfrm>
              <a:off x="10180053" y="4414921"/>
              <a:ext cx="16710" cy="16710"/>
            </p14:xfrm>
          </p:contentPart>
        </mc:Choice>
        <mc:Fallback xmlns="">
          <p:pic>
            <p:nvPicPr>
              <p:cNvPr id="10" name="Ink 9">
                <a:extLst>
                  <a:ext uri="{FF2B5EF4-FFF2-40B4-BE49-F238E27FC236}">
                    <a16:creationId xmlns:a16="http://schemas.microsoft.com/office/drawing/2014/main" id="{B2AE765B-EF87-200B-ACD9-31300D5D1888}"/>
                  </a:ext>
                </a:extLst>
              </p:cNvPr>
              <p:cNvPicPr/>
              <p:nvPr/>
            </p:nvPicPr>
            <p:blipFill>
              <a:blip r:embed="rId9"/>
              <a:stretch>
                <a:fillRect/>
              </a:stretch>
            </p:blipFill>
            <p:spPr>
              <a:xfrm>
                <a:off x="9344553" y="3579421"/>
                <a:ext cx="1671000" cy="1671000"/>
              </a:xfrm>
              <a:prstGeom prst="rect">
                <a:avLst/>
              </a:prstGeom>
            </p:spPr>
          </p:pic>
        </mc:Fallback>
      </mc:AlternateContent>
      <p:pic>
        <p:nvPicPr>
          <p:cNvPr id="11" name="Picture 11" descr="A picture containing shape&#10;&#10;Description automatically generated">
            <a:extLst>
              <a:ext uri="{FF2B5EF4-FFF2-40B4-BE49-F238E27FC236}">
                <a16:creationId xmlns:a16="http://schemas.microsoft.com/office/drawing/2014/main" id="{89CE2755-96DA-E48D-99BE-174553E0C703}"/>
              </a:ext>
            </a:extLst>
          </p:cNvPr>
          <p:cNvPicPr>
            <a:picLocks noChangeAspect="1"/>
          </p:cNvPicPr>
          <p:nvPr/>
        </p:nvPicPr>
        <p:blipFill>
          <a:blip r:embed="rId10"/>
          <a:stretch>
            <a:fillRect/>
          </a:stretch>
        </p:blipFill>
        <p:spPr>
          <a:xfrm>
            <a:off x="8508242" y="3729789"/>
            <a:ext cx="458037" cy="401053"/>
          </a:xfrm>
          <a:prstGeom prst="rect">
            <a:avLst/>
          </a:prstGeom>
        </p:spPr>
      </p:pic>
      <p:pic>
        <p:nvPicPr>
          <p:cNvPr id="7" name="Picture 7">
            <a:extLst>
              <a:ext uri="{FF2B5EF4-FFF2-40B4-BE49-F238E27FC236}">
                <a16:creationId xmlns:a16="http://schemas.microsoft.com/office/drawing/2014/main" id="{C4D7B161-64C4-2879-EB2E-99BB94991C48}"/>
              </a:ext>
            </a:extLst>
          </p:cNvPr>
          <p:cNvPicPr>
            <a:picLocks noChangeAspect="1"/>
          </p:cNvPicPr>
          <p:nvPr/>
        </p:nvPicPr>
        <p:blipFill>
          <a:blip r:embed="rId11"/>
          <a:stretch>
            <a:fillRect/>
          </a:stretch>
        </p:blipFill>
        <p:spPr>
          <a:xfrm>
            <a:off x="11007305" y="1419"/>
            <a:ext cx="1190446" cy="1621804"/>
          </a:xfrm>
          <a:prstGeom prst="rect">
            <a:avLst/>
          </a:prstGeom>
        </p:spPr>
      </p:pic>
      <p:pic>
        <p:nvPicPr>
          <p:cNvPr id="5" name="Recording (31)">
            <a:hlinkClick r:id="" action="ppaction://media"/>
            <a:extLst>
              <a:ext uri="{FF2B5EF4-FFF2-40B4-BE49-F238E27FC236}">
                <a16:creationId xmlns:a16="http://schemas.microsoft.com/office/drawing/2014/main" id="{4DECC76D-E5F0-6CD6-524C-D43E7D5AA43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311104" y="6131480"/>
            <a:ext cx="730250" cy="730250"/>
          </a:xfrm>
          <a:prstGeom prst="rect">
            <a:avLst/>
          </a:prstGeom>
        </p:spPr>
      </p:pic>
    </p:spTree>
    <p:extLst>
      <p:ext uri="{BB962C8B-B14F-4D97-AF65-F5344CB8AC3E}">
        <p14:creationId xmlns:p14="http://schemas.microsoft.com/office/powerpoint/2010/main" val="222861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94D6-A3EB-0FB8-1AB7-CBBFF4900FAF}"/>
              </a:ext>
            </a:extLst>
          </p:cNvPr>
          <p:cNvSpPr>
            <a:spLocks noGrp="1"/>
          </p:cNvSpPr>
          <p:nvPr>
            <p:ph type="title"/>
          </p:nvPr>
        </p:nvSpPr>
        <p:spPr/>
        <p:txBody>
          <a:bodyPr/>
          <a:lstStyle/>
          <a:p>
            <a:r>
              <a:rPr lang="en-US">
                <a:cs typeface="Calibri Light"/>
              </a:rPr>
              <a:t>2-Channel Relay</a:t>
            </a:r>
          </a:p>
        </p:txBody>
      </p:sp>
      <p:pic>
        <p:nvPicPr>
          <p:cNvPr id="4" name="Picture 4">
            <a:extLst>
              <a:ext uri="{FF2B5EF4-FFF2-40B4-BE49-F238E27FC236}">
                <a16:creationId xmlns:a16="http://schemas.microsoft.com/office/drawing/2014/main" id="{7C4ABFCB-E76F-BE39-A52C-5280D527139A}"/>
              </a:ext>
            </a:extLst>
          </p:cNvPr>
          <p:cNvPicPr>
            <a:picLocks noGrp="1" noChangeAspect="1"/>
          </p:cNvPicPr>
          <p:nvPr>
            <p:ph idx="1"/>
          </p:nvPr>
        </p:nvPicPr>
        <p:blipFill>
          <a:blip r:embed="rId5"/>
          <a:stretch>
            <a:fillRect/>
          </a:stretch>
        </p:blipFill>
        <p:spPr>
          <a:xfrm>
            <a:off x="4092951" y="1710607"/>
            <a:ext cx="2755269" cy="2439150"/>
          </a:xfrm>
        </p:spPr>
      </p:pic>
      <p:pic>
        <p:nvPicPr>
          <p:cNvPr id="5" name="Picture 5">
            <a:extLst>
              <a:ext uri="{FF2B5EF4-FFF2-40B4-BE49-F238E27FC236}">
                <a16:creationId xmlns:a16="http://schemas.microsoft.com/office/drawing/2014/main" id="{0A2B63F5-7A43-5C43-05AB-C0F7875BDD7C}"/>
              </a:ext>
            </a:extLst>
          </p:cNvPr>
          <p:cNvPicPr>
            <a:picLocks noChangeAspect="1"/>
          </p:cNvPicPr>
          <p:nvPr/>
        </p:nvPicPr>
        <p:blipFill>
          <a:blip r:embed="rId6"/>
          <a:stretch>
            <a:fillRect/>
          </a:stretch>
        </p:blipFill>
        <p:spPr>
          <a:xfrm>
            <a:off x="6357399" y="1701021"/>
            <a:ext cx="828675" cy="666750"/>
          </a:xfrm>
          <a:prstGeom prst="rect">
            <a:avLst/>
          </a:prstGeom>
        </p:spPr>
      </p:pic>
      <p:pic>
        <p:nvPicPr>
          <p:cNvPr id="6" name="Picture 6" descr="Diagram, schematic&#10;&#10;Description automatically generated">
            <a:extLst>
              <a:ext uri="{FF2B5EF4-FFF2-40B4-BE49-F238E27FC236}">
                <a16:creationId xmlns:a16="http://schemas.microsoft.com/office/drawing/2014/main" id="{9BE0A10B-898B-D65E-FC73-856F90619D07}"/>
              </a:ext>
            </a:extLst>
          </p:cNvPr>
          <p:cNvPicPr>
            <a:picLocks noChangeAspect="1"/>
          </p:cNvPicPr>
          <p:nvPr/>
        </p:nvPicPr>
        <p:blipFill>
          <a:blip r:embed="rId7"/>
          <a:stretch>
            <a:fillRect/>
          </a:stretch>
        </p:blipFill>
        <p:spPr>
          <a:xfrm>
            <a:off x="900024" y="3919949"/>
            <a:ext cx="4137803" cy="2770592"/>
          </a:xfrm>
          <a:prstGeom prst="rect">
            <a:avLst/>
          </a:prstGeom>
        </p:spPr>
      </p:pic>
      <p:sp>
        <p:nvSpPr>
          <p:cNvPr id="7" name="TextBox 6">
            <a:extLst>
              <a:ext uri="{FF2B5EF4-FFF2-40B4-BE49-F238E27FC236}">
                <a16:creationId xmlns:a16="http://schemas.microsoft.com/office/drawing/2014/main" id="{479E9F0E-EA05-2C5C-0B67-258F513DD182}"/>
              </a:ext>
            </a:extLst>
          </p:cNvPr>
          <p:cNvSpPr txBox="1"/>
          <p:nvPr/>
        </p:nvSpPr>
        <p:spPr>
          <a:xfrm>
            <a:off x="7434974" y="2364828"/>
            <a:ext cx="4445000" cy="32942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600" err="1">
                <a:cs typeface="Calibri" panose="020F0502020204030204"/>
              </a:rPr>
              <a:t>Sunfounder</a:t>
            </a:r>
            <a:r>
              <a:rPr lang="en-US" sz="2600">
                <a:cs typeface="Calibri" panose="020F0502020204030204"/>
              </a:rPr>
              <a:t> 2-Channel Relay</a:t>
            </a:r>
            <a:endParaRPr lang="en-US" sz="2600">
              <a:ea typeface="Calibri"/>
              <a:cs typeface="Calibri" panose="020F0502020204030204"/>
            </a:endParaRPr>
          </a:p>
          <a:p>
            <a:pPr marL="285750" indent="-285750">
              <a:lnSpc>
                <a:spcPct val="90000"/>
              </a:lnSpc>
              <a:spcBef>
                <a:spcPts val="1000"/>
              </a:spcBef>
              <a:buFont typeface="Arial"/>
              <a:buChar char="•"/>
            </a:pPr>
            <a:r>
              <a:rPr lang="en-US" sz="2600">
                <a:cs typeface="Calibri" panose="020F0502020204030204"/>
              </a:rPr>
              <a:t>Operating Voltage: 5V</a:t>
            </a:r>
            <a:endParaRPr lang="en-US" sz="2600">
              <a:ea typeface="+mn-lt"/>
              <a:cs typeface="+mn-lt"/>
            </a:endParaRPr>
          </a:p>
          <a:p>
            <a:pPr marL="342900" indent="-342900">
              <a:lnSpc>
                <a:spcPct val="90000"/>
              </a:lnSpc>
              <a:spcBef>
                <a:spcPts val="1000"/>
              </a:spcBef>
              <a:buFont typeface="Arial"/>
              <a:buChar char="•"/>
            </a:pPr>
            <a:r>
              <a:rPr lang="en-US" sz="2600">
                <a:ea typeface="+mn-lt"/>
                <a:cs typeface="+mn-lt"/>
              </a:rPr>
              <a:t>Trigger Current: 20mA</a:t>
            </a:r>
            <a:endParaRPr lang="en-US" sz="2600">
              <a:ea typeface="Calibri" panose="020F0502020204030204"/>
              <a:cs typeface="Calibri" panose="020F0502020204030204"/>
            </a:endParaRPr>
          </a:p>
          <a:p>
            <a:pPr marL="342900" indent="-342900">
              <a:lnSpc>
                <a:spcPct val="90000"/>
              </a:lnSpc>
              <a:spcBef>
                <a:spcPts val="1000"/>
              </a:spcBef>
              <a:buFont typeface="Arial"/>
              <a:buChar char="•"/>
            </a:pPr>
            <a:r>
              <a:rPr lang="en-US" sz="2600">
                <a:ea typeface="+mn-lt"/>
                <a:cs typeface="+mn-lt"/>
              </a:rPr>
              <a:t>Relay Coil Current: 70mA per channel</a:t>
            </a:r>
          </a:p>
          <a:p>
            <a:pPr marL="342900" indent="-342900">
              <a:lnSpc>
                <a:spcPct val="90000"/>
              </a:lnSpc>
              <a:spcBef>
                <a:spcPts val="1000"/>
              </a:spcBef>
              <a:buFont typeface="Arial"/>
              <a:buChar char="•"/>
            </a:pPr>
            <a:r>
              <a:rPr lang="en-US" sz="2600">
                <a:ea typeface="Calibri" panose="020F0502020204030204"/>
                <a:cs typeface="Calibri" panose="020F0502020204030204"/>
              </a:rPr>
              <a:t>Load Current: 10A max</a:t>
            </a:r>
          </a:p>
          <a:p>
            <a:pPr marL="342900" indent="-342900">
              <a:lnSpc>
                <a:spcPct val="90000"/>
              </a:lnSpc>
              <a:spcBef>
                <a:spcPts val="1000"/>
              </a:spcBef>
              <a:buFont typeface="Arial"/>
              <a:buChar char="•"/>
            </a:pPr>
            <a:r>
              <a:rPr lang="en-US" sz="2600">
                <a:ea typeface="Calibri" panose="020F0502020204030204"/>
                <a:cs typeface="Calibri" panose="020F0502020204030204"/>
              </a:rPr>
              <a:t>Response speed: 10ms</a:t>
            </a:r>
          </a:p>
        </p:txBody>
      </p:sp>
      <p:pic>
        <p:nvPicPr>
          <p:cNvPr id="3" name="Picture 7" descr="Diagram, schematic&#10;&#10;Description automatically generated">
            <a:extLst>
              <a:ext uri="{FF2B5EF4-FFF2-40B4-BE49-F238E27FC236}">
                <a16:creationId xmlns:a16="http://schemas.microsoft.com/office/drawing/2014/main" id="{FC08BC56-3906-CF10-8260-919A1016BA63}"/>
              </a:ext>
            </a:extLst>
          </p:cNvPr>
          <p:cNvPicPr>
            <a:picLocks noChangeAspect="1"/>
          </p:cNvPicPr>
          <p:nvPr/>
        </p:nvPicPr>
        <p:blipFill>
          <a:blip r:embed="rId8"/>
          <a:stretch>
            <a:fillRect/>
          </a:stretch>
        </p:blipFill>
        <p:spPr>
          <a:xfrm>
            <a:off x="770088" y="1709468"/>
            <a:ext cx="2571750" cy="1828800"/>
          </a:xfrm>
          <a:prstGeom prst="rect">
            <a:avLst/>
          </a:prstGeom>
        </p:spPr>
      </p:pic>
      <p:pic>
        <p:nvPicPr>
          <p:cNvPr id="9" name="Picture 7">
            <a:extLst>
              <a:ext uri="{FF2B5EF4-FFF2-40B4-BE49-F238E27FC236}">
                <a16:creationId xmlns:a16="http://schemas.microsoft.com/office/drawing/2014/main" id="{CFFACEC3-D8CE-FFA7-5A70-D727B5FA1606}"/>
              </a:ext>
            </a:extLst>
          </p:cNvPr>
          <p:cNvPicPr>
            <a:picLocks noChangeAspect="1"/>
          </p:cNvPicPr>
          <p:nvPr/>
        </p:nvPicPr>
        <p:blipFill>
          <a:blip r:embed="rId9"/>
          <a:stretch>
            <a:fillRect/>
          </a:stretch>
        </p:blipFill>
        <p:spPr>
          <a:xfrm>
            <a:off x="11007305" y="1419"/>
            <a:ext cx="1190446" cy="1621804"/>
          </a:xfrm>
          <a:prstGeom prst="rect">
            <a:avLst/>
          </a:prstGeom>
        </p:spPr>
      </p:pic>
      <p:pic>
        <p:nvPicPr>
          <p:cNvPr id="10" name="Picture 10">
            <a:extLst>
              <a:ext uri="{FF2B5EF4-FFF2-40B4-BE49-F238E27FC236}">
                <a16:creationId xmlns:a16="http://schemas.microsoft.com/office/drawing/2014/main" id="{4BC65954-5A91-DFC2-7F91-62DD513279FD}"/>
              </a:ext>
            </a:extLst>
          </p:cNvPr>
          <p:cNvPicPr>
            <a:picLocks noChangeAspect="1"/>
          </p:cNvPicPr>
          <p:nvPr/>
        </p:nvPicPr>
        <p:blipFill>
          <a:blip r:embed="rId10"/>
          <a:stretch>
            <a:fillRect/>
          </a:stretch>
        </p:blipFill>
        <p:spPr>
          <a:xfrm>
            <a:off x="2607365" y="2954199"/>
            <a:ext cx="152400" cy="485775"/>
          </a:xfrm>
          <a:prstGeom prst="rect">
            <a:avLst/>
          </a:prstGeom>
        </p:spPr>
      </p:pic>
      <p:pic>
        <p:nvPicPr>
          <p:cNvPr id="11" name="Recording (75)">
            <a:hlinkClick r:id="" action="ppaction://media"/>
            <a:extLst>
              <a:ext uri="{FF2B5EF4-FFF2-40B4-BE49-F238E27FC236}">
                <a16:creationId xmlns:a16="http://schemas.microsoft.com/office/drawing/2014/main" id="{D2449E30-583E-1608-7CBE-9BC2D45C61A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41570" y="6951179"/>
            <a:ext cx="730250" cy="730250"/>
          </a:xfrm>
          <a:prstGeom prst="rect">
            <a:avLst/>
          </a:prstGeom>
        </p:spPr>
      </p:pic>
    </p:spTree>
    <p:extLst>
      <p:ext uri="{BB962C8B-B14F-4D97-AF65-F5344CB8AC3E}">
        <p14:creationId xmlns:p14="http://schemas.microsoft.com/office/powerpoint/2010/main" val="10950869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77BE-6055-6D80-A88B-150C844EE769}"/>
              </a:ext>
            </a:extLst>
          </p:cNvPr>
          <p:cNvSpPr>
            <a:spLocks noGrp="1"/>
          </p:cNvSpPr>
          <p:nvPr>
            <p:ph type="title"/>
          </p:nvPr>
        </p:nvSpPr>
        <p:spPr>
          <a:xfrm>
            <a:off x="495852" y="387212"/>
            <a:ext cx="10515600" cy="1325563"/>
          </a:xfrm>
        </p:spPr>
        <p:txBody>
          <a:bodyPr/>
          <a:lstStyle/>
          <a:p>
            <a:r>
              <a:rPr lang="en-US">
                <a:cs typeface="Calibri Light"/>
              </a:rPr>
              <a:t>Finalized Schematic and PCB Board Design</a:t>
            </a:r>
            <a:endParaRPr lang="en-US"/>
          </a:p>
        </p:txBody>
      </p:sp>
      <p:sp>
        <p:nvSpPr>
          <p:cNvPr id="5" name="TextBox 4">
            <a:extLst>
              <a:ext uri="{FF2B5EF4-FFF2-40B4-BE49-F238E27FC236}">
                <a16:creationId xmlns:a16="http://schemas.microsoft.com/office/drawing/2014/main" id="{922768D6-486A-44E2-05C3-802B3FED4AE9}"/>
              </a:ext>
            </a:extLst>
          </p:cNvPr>
          <p:cNvSpPr txBox="1"/>
          <p:nvPr/>
        </p:nvSpPr>
        <p:spPr>
          <a:xfrm>
            <a:off x="420221" y="2171139"/>
            <a:ext cx="3591485" cy="4328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7">
            <a:extLst>
              <a:ext uri="{FF2B5EF4-FFF2-40B4-BE49-F238E27FC236}">
                <a16:creationId xmlns:a16="http://schemas.microsoft.com/office/drawing/2014/main" id="{48578A40-BFAA-F518-A009-933C3BF717BE}"/>
              </a:ext>
            </a:extLst>
          </p:cNvPr>
          <p:cNvPicPr>
            <a:picLocks noChangeAspect="1"/>
          </p:cNvPicPr>
          <p:nvPr/>
        </p:nvPicPr>
        <p:blipFill>
          <a:blip r:embed="rId5"/>
          <a:stretch>
            <a:fillRect/>
          </a:stretch>
        </p:blipFill>
        <p:spPr>
          <a:xfrm>
            <a:off x="11007305" y="1419"/>
            <a:ext cx="1190446" cy="1621804"/>
          </a:xfrm>
          <a:prstGeom prst="rect">
            <a:avLst/>
          </a:prstGeom>
        </p:spPr>
      </p:pic>
      <p:pic>
        <p:nvPicPr>
          <p:cNvPr id="3" name="Picture 3">
            <a:extLst>
              <a:ext uri="{FF2B5EF4-FFF2-40B4-BE49-F238E27FC236}">
                <a16:creationId xmlns:a16="http://schemas.microsoft.com/office/drawing/2014/main" id="{F344AD74-85D5-9932-7C8B-95E2F520F7C3}"/>
              </a:ext>
            </a:extLst>
          </p:cNvPr>
          <p:cNvPicPr>
            <a:picLocks noChangeAspect="1"/>
          </p:cNvPicPr>
          <p:nvPr/>
        </p:nvPicPr>
        <p:blipFill>
          <a:blip r:embed="rId6"/>
          <a:stretch>
            <a:fillRect/>
          </a:stretch>
        </p:blipFill>
        <p:spPr>
          <a:xfrm>
            <a:off x="2137328" y="5789750"/>
            <a:ext cx="2152650" cy="314325"/>
          </a:xfrm>
          <a:prstGeom prst="rect">
            <a:avLst/>
          </a:prstGeom>
        </p:spPr>
      </p:pic>
      <p:pic>
        <p:nvPicPr>
          <p:cNvPr id="7" name="Picture 9" descr="Diagram, schematic&#10;&#10;Description automatically generated">
            <a:extLst>
              <a:ext uri="{FF2B5EF4-FFF2-40B4-BE49-F238E27FC236}">
                <a16:creationId xmlns:a16="http://schemas.microsoft.com/office/drawing/2014/main" id="{40219463-54F6-523E-55F2-3F0D52F78A86}"/>
              </a:ext>
            </a:extLst>
          </p:cNvPr>
          <p:cNvPicPr>
            <a:picLocks noChangeAspect="1"/>
          </p:cNvPicPr>
          <p:nvPr/>
        </p:nvPicPr>
        <p:blipFill>
          <a:blip r:embed="rId7"/>
          <a:stretch>
            <a:fillRect/>
          </a:stretch>
        </p:blipFill>
        <p:spPr>
          <a:xfrm>
            <a:off x="4456757" y="2471050"/>
            <a:ext cx="3745751" cy="3731139"/>
          </a:xfrm>
          <a:prstGeom prst="rect">
            <a:avLst/>
          </a:prstGeom>
        </p:spPr>
      </p:pic>
      <p:pic>
        <p:nvPicPr>
          <p:cNvPr id="10" name="Picture 11" descr="Diagram, schematic&#10;&#10;Description automatically generated">
            <a:extLst>
              <a:ext uri="{FF2B5EF4-FFF2-40B4-BE49-F238E27FC236}">
                <a16:creationId xmlns:a16="http://schemas.microsoft.com/office/drawing/2014/main" id="{98F5ED7B-439A-B2EF-4A62-36F522A810D6}"/>
              </a:ext>
            </a:extLst>
          </p:cNvPr>
          <p:cNvPicPr>
            <a:picLocks noChangeAspect="1"/>
          </p:cNvPicPr>
          <p:nvPr/>
        </p:nvPicPr>
        <p:blipFill rotWithShape="1">
          <a:blip r:embed="rId8"/>
          <a:srcRect l="3788" r="9195" b="1113"/>
          <a:stretch/>
        </p:blipFill>
        <p:spPr>
          <a:xfrm>
            <a:off x="8221" y="2587793"/>
            <a:ext cx="4367982" cy="3219895"/>
          </a:xfrm>
          <a:prstGeom prst="rect">
            <a:avLst/>
          </a:prstGeom>
        </p:spPr>
      </p:pic>
      <p:pic>
        <p:nvPicPr>
          <p:cNvPr id="12" name="Picture 12" descr="A picture containing electronics, circuit&#10;&#10;Description automatically generated">
            <a:extLst>
              <a:ext uri="{FF2B5EF4-FFF2-40B4-BE49-F238E27FC236}">
                <a16:creationId xmlns:a16="http://schemas.microsoft.com/office/drawing/2014/main" id="{AC2D1974-93CF-CACB-4B8B-B07A807966D1}"/>
              </a:ext>
            </a:extLst>
          </p:cNvPr>
          <p:cNvPicPr>
            <a:picLocks noChangeAspect="1"/>
          </p:cNvPicPr>
          <p:nvPr/>
        </p:nvPicPr>
        <p:blipFill>
          <a:blip r:embed="rId9"/>
          <a:stretch>
            <a:fillRect/>
          </a:stretch>
        </p:blipFill>
        <p:spPr>
          <a:xfrm rot="16200000">
            <a:off x="8954460" y="2388808"/>
            <a:ext cx="2468691" cy="3798125"/>
          </a:xfrm>
          <a:prstGeom prst="rect">
            <a:avLst/>
          </a:prstGeom>
        </p:spPr>
      </p:pic>
      <p:pic>
        <p:nvPicPr>
          <p:cNvPr id="15" name="Recording (80)">
            <a:hlinkClick r:id="" action="ppaction://media"/>
            <a:extLst>
              <a:ext uri="{FF2B5EF4-FFF2-40B4-BE49-F238E27FC236}">
                <a16:creationId xmlns:a16="http://schemas.microsoft.com/office/drawing/2014/main" id="{636997F4-0745-8F77-9F72-BCE9F90ECA8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646384" y="3193271"/>
            <a:ext cx="730250" cy="730250"/>
          </a:xfrm>
          <a:prstGeom prst="rect">
            <a:avLst/>
          </a:prstGeom>
        </p:spPr>
      </p:pic>
    </p:spTree>
    <p:extLst>
      <p:ext uri="{BB962C8B-B14F-4D97-AF65-F5344CB8AC3E}">
        <p14:creationId xmlns:p14="http://schemas.microsoft.com/office/powerpoint/2010/main" val="16111855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childTnLst>
              </p:cTn>
              <p:nextCondLst>
                <p:cond evt="onClick" delay="0">
                  <p:tgtEl>
                    <p:spTgt spid="15"/>
                  </p:tgtEl>
                </p:cond>
              </p:nextCondLst>
            </p:seq>
            <p:audio>
              <p:cMediaNode>
                <p:cTn id="7" fill="hold" display="0">
                  <p:stCondLst>
                    <p:cond delay="indefinite"/>
                  </p:stCondLst>
                  <p:endCondLst>
                    <p:cond evt="onStopAudio" delay="0">
                      <p:tgtEl>
                        <p:sldTgt/>
                      </p:tgtEl>
                    </p:cond>
                  </p:endCondLst>
                </p:cTn>
                <p:tgtEl>
                  <p:spTgt spid="1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94C11-370D-EAF7-3669-9B12FD92458C}"/>
              </a:ext>
            </a:extLst>
          </p:cNvPr>
          <p:cNvSpPr>
            <a:spLocks noGrp="1"/>
          </p:cNvSpPr>
          <p:nvPr>
            <p:ph type="title"/>
          </p:nvPr>
        </p:nvSpPr>
        <p:spPr>
          <a:xfrm>
            <a:off x="303659" y="601363"/>
            <a:ext cx="9795637" cy="1104857"/>
          </a:xfrm>
        </p:spPr>
        <p:txBody>
          <a:bodyPr vert="horz" lIns="91440" tIns="45720" rIns="91440" bIns="45720" rtlCol="0" anchor="b">
            <a:normAutofit/>
          </a:bodyPr>
          <a:lstStyle/>
          <a:p>
            <a:pPr algn="ctr"/>
            <a:r>
              <a:rPr lang="en-US"/>
              <a:t>Original Schematic and PCB Board Design</a:t>
            </a:r>
          </a:p>
        </p:txBody>
      </p:sp>
      <p:pic>
        <p:nvPicPr>
          <p:cNvPr id="4" name="Picture 4" descr="Diagram, schematic&#10;&#10;Description automatically generated">
            <a:extLst>
              <a:ext uri="{FF2B5EF4-FFF2-40B4-BE49-F238E27FC236}">
                <a16:creationId xmlns:a16="http://schemas.microsoft.com/office/drawing/2014/main" id="{D449082B-7550-A314-1F2C-70E2633FF923}"/>
              </a:ext>
            </a:extLst>
          </p:cNvPr>
          <p:cNvPicPr>
            <a:picLocks noGrp="1" noChangeAspect="1"/>
          </p:cNvPicPr>
          <p:nvPr>
            <p:ph idx="1"/>
          </p:nvPr>
        </p:nvPicPr>
        <p:blipFill>
          <a:blip r:embed="rId5"/>
          <a:stretch>
            <a:fillRect/>
          </a:stretch>
        </p:blipFill>
        <p:spPr>
          <a:xfrm>
            <a:off x="3994605" y="3696661"/>
            <a:ext cx="3952144" cy="2996561"/>
          </a:xfrm>
          <a:prstGeom prst="rect">
            <a:avLst/>
          </a:prstGeom>
        </p:spPr>
      </p:pic>
      <p:pic>
        <p:nvPicPr>
          <p:cNvPr id="5" name="Picture 5" descr="Diagram, schematic&#10;&#10;Description automatically generated">
            <a:extLst>
              <a:ext uri="{FF2B5EF4-FFF2-40B4-BE49-F238E27FC236}">
                <a16:creationId xmlns:a16="http://schemas.microsoft.com/office/drawing/2014/main" id="{742A9D6A-74A5-CA31-EE95-81E37356C023}"/>
              </a:ext>
            </a:extLst>
          </p:cNvPr>
          <p:cNvPicPr>
            <a:picLocks noChangeAspect="1"/>
          </p:cNvPicPr>
          <p:nvPr/>
        </p:nvPicPr>
        <p:blipFill>
          <a:blip r:embed="rId6"/>
          <a:stretch>
            <a:fillRect/>
          </a:stretch>
        </p:blipFill>
        <p:spPr>
          <a:xfrm>
            <a:off x="8104526" y="1869341"/>
            <a:ext cx="3746767" cy="3647376"/>
          </a:xfrm>
          <a:prstGeom prst="rect">
            <a:avLst/>
          </a:prstGeom>
        </p:spPr>
      </p:pic>
      <p:pic>
        <p:nvPicPr>
          <p:cNvPr id="6" name="Picture 6" descr="Diagram, schematic&#10;&#10;Description automatically generated">
            <a:extLst>
              <a:ext uri="{FF2B5EF4-FFF2-40B4-BE49-F238E27FC236}">
                <a16:creationId xmlns:a16="http://schemas.microsoft.com/office/drawing/2014/main" id="{05E9D7AA-319E-3DB6-D065-350156D17561}"/>
              </a:ext>
            </a:extLst>
          </p:cNvPr>
          <p:cNvPicPr>
            <a:picLocks noChangeAspect="1"/>
          </p:cNvPicPr>
          <p:nvPr/>
        </p:nvPicPr>
        <p:blipFill rotWithShape="1">
          <a:blip r:embed="rId7"/>
          <a:srcRect l="2446" r="8430" b="-427"/>
          <a:stretch/>
        </p:blipFill>
        <p:spPr>
          <a:xfrm>
            <a:off x="223870" y="1712424"/>
            <a:ext cx="3693714" cy="2834808"/>
          </a:xfrm>
          <a:prstGeom prst="rect">
            <a:avLst/>
          </a:prstGeom>
        </p:spPr>
      </p:pic>
      <p:pic>
        <p:nvPicPr>
          <p:cNvPr id="8" name="Picture 7" descr="A picture containing wall, person, indoor, smiling&#10;&#10;Description automatically generated">
            <a:extLst>
              <a:ext uri="{FF2B5EF4-FFF2-40B4-BE49-F238E27FC236}">
                <a16:creationId xmlns:a16="http://schemas.microsoft.com/office/drawing/2014/main" id="{87E072C5-EC42-6C39-FB89-6488BEF8BCDF}"/>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3" name="Recording (82)">
            <a:hlinkClick r:id="" action="ppaction://media"/>
            <a:extLst>
              <a:ext uri="{FF2B5EF4-FFF2-40B4-BE49-F238E27FC236}">
                <a16:creationId xmlns:a16="http://schemas.microsoft.com/office/drawing/2014/main" id="{C5AABC35-8C62-D73C-080F-C8BA7053CD4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286951" y="6126252"/>
            <a:ext cx="730250" cy="730250"/>
          </a:xfrm>
          <a:prstGeom prst="rect">
            <a:avLst/>
          </a:prstGeom>
        </p:spPr>
      </p:pic>
    </p:spTree>
    <p:extLst>
      <p:ext uri="{BB962C8B-B14F-4D97-AF65-F5344CB8AC3E}">
        <p14:creationId xmlns:p14="http://schemas.microsoft.com/office/powerpoint/2010/main" val="14526310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326E-53AD-8815-1AA2-78370B3A1174}"/>
              </a:ext>
            </a:extLst>
          </p:cNvPr>
          <p:cNvSpPr>
            <a:spLocks noGrp="1"/>
          </p:cNvSpPr>
          <p:nvPr>
            <p:ph type="title"/>
          </p:nvPr>
        </p:nvSpPr>
        <p:spPr/>
        <p:txBody>
          <a:bodyPr/>
          <a:lstStyle/>
          <a:p>
            <a:r>
              <a:rPr lang="en-US" sz="5000" i="1" spc="100">
                <a:solidFill>
                  <a:schemeClr val="tx1">
                    <a:lumMod val="85000"/>
                    <a:lumOff val="15000"/>
                  </a:schemeClr>
                </a:solidFill>
                <a:highlight>
                  <a:srgbClr val="FF0000"/>
                </a:highlight>
              </a:rPr>
              <a:t>Known limitations/current problems?</a:t>
            </a:r>
          </a:p>
        </p:txBody>
      </p:sp>
      <p:sp>
        <p:nvSpPr>
          <p:cNvPr id="3" name="Content Placeholder 2">
            <a:extLst>
              <a:ext uri="{FF2B5EF4-FFF2-40B4-BE49-F238E27FC236}">
                <a16:creationId xmlns:a16="http://schemas.microsoft.com/office/drawing/2014/main" id="{5B22CB6A-70EE-F287-0A29-BA77587B3959}"/>
              </a:ext>
            </a:extLst>
          </p:cNvPr>
          <p:cNvSpPr>
            <a:spLocks noGrp="1"/>
          </p:cNvSpPr>
          <p:nvPr>
            <p:ph idx="1"/>
          </p:nvPr>
        </p:nvSpPr>
        <p:spPr/>
        <p:txBody>
          <a:bodyPr/>
          <a:lstStyle/>
          <a:p>
            <a:endParaRPr lang="en-US">
              <a:solidFill>
                <a:schemeClr val="tx1">
                  <a:lumMod val="85000"/>
                  <a:lumOff val="15000"/>
                </a:schemeClr>
              </a:solidFill>
            </a:endParaRPr>
          </a:p>
        </p:txBody>
      </p:sp>
      <p:pic>
        <p:nvPicPr>
          <p:cNvPr id="5" name="Picture 4" descr="Diagram&#10;&#10;Description automatically generated">
            <a:extLst>
              <a:ext uri="{FF2B5EF4-FFF2-40B4-BE49-F238E27FC236}">
                <a16:creationId xmlns:a16="http://schemas.microsoft.com/office/drawing/2014/main" id="{AA4A48E6-BD0A-81C2-6325-2FAFF6778668}"/>
              </a:ext>
            </a:extLst>
          </p:cNvPr>
          <p:cNvPicPr>
            <a:picLocks noChangeAspect="1"/>
          </p:cNvPicPr>
          <p:nvPr/>
        </p:nvPicPr>
        <p:blipFill>
          <a:blip r:embed="rId2"/>
          <a:stretch>
            <a:fillRect/>
          </a:stretch>
        </p:blipFill>
        <p:spPr>
          <a:xfrm>
            <a:off x="6287349" y="2109431"/>
            <a:ext cx="4817164" cy="4395855"/>
          </a:xfrm>
          <a:prstGeom prst="rect">
            <a:avLst/>
          </a:prstGeom>
        </p:spPr>
      </p:pic>
      <p:pic>
        <p:nvPicPr>
          <p:cNvPr id="7" name="Picture 8" descr="Diagram, schematic&#10;&#10;Description automatically generated">
            <a:extLst>
              <a:ext uri="{FF2B5EF4-FFF2-40B4-BE49-F238E27FC236}">
                <a16:creationId xmlns:a16="http://schemas.microsoft.com/office/drawing/2014/main" id="{3D29D743-C14C-6952-8DA8-681BF1244C2E}"/>
              </a:ext>
            </a:extLst>
          </p:cNvPr>
          <p:cNvPicPr>
            <a:picLocks noChangeAspect="1"/>
          </p:cNvPicPr>
          <p:nvPr/>
        </p:nvPicPr>
        <p:blipFill>
          <a:blip r:embed="rId3"/>
          <a:stretch>
            <a:fillRect/>
          </a:stretch>
        </p:blipFill>
        <p:spPr>
          <a:xfrm>
            <a:off x="34134" y="1820705"/>
            <a:ext cx="6023111" cy="4263262"/>
          </a:xfrm>
          <a:prstGeom prst="rect">
            <a:avLst/>
          </a:prstGeom>
        </p:spPr>
      </p:pic>
    </p:spTree>
    <p:extLst>
      <p:ext uri="{BB962C8B-B14F-4D97-AF65-F5344CB8AC3E}">
        <p14:creationId xmlns:p14="http://schemas.microsoft.com/office/powerpoint/2010/main" val="347100149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4E754-D8EB-0616-D1B0-2A9309913DAB}"/>
              </a:ext>
            </a:extLst>
          </p:cNvPr>
          <p:cNvSpPr>
            <a:spLocks noGrp="1"/>
          </p:cNvSpPr>
          <p:nvPr>
            <p:ph type="title"/>
          </p:nvPr>
        </p:nvSpPr>
        <p:spPr/>
        <p:txBody>
          <a:bodyPr>
            <a:normAutofit/>
          </a:bodyPr>
          <a:lstStyle/>
          <a:p>
            <a:pPr algn="ctr"/>
            <a:r>
              <a:rPr lang="en-US" sz="7200">
                <a:highlight>
                  <a:srgbClr val="FFFF00"/>
                </a:highlight>
              </a:rPr>
              <a:t>Kevin’s Section</a:t>
            </a:r>
          </a:p>
        </p:txBody>
      </p:sp>
      <p:sp>
        <p:nvSpPr>
          <p:cNvPr id="3" name="Content Placeholder 2">
            <a:extLst>
              <a:ext uri="{FF2B5EF4-FFF2-40B4-BE49-F238E27FC236}">
                <a16:creationId xmlns:a16="http://schemas.microsoft.com/office/drawing/2014/main" id="{0F01127B-C9A3-1250-90D6-8DABCE56C710}"/>
              </a:ext>
            </a:extLst>
          </p:cNvPr>
          <p:cNvSpPr>
            <a:spLocks noGrp="1"/>
          </p:cNvSpPr>
          <p:nvPr>
            <p:ph idx="1"/>
          </p:nvPr>
        </p:nvSpPr>
        <p:spPr/>
        <p:txBody>
          <a:bodyPr>
            <a:normAutofit/>
          </a:bodyPr>
          <a:lstStyle/>
          <a:p>
            <a:r>
              <a:rPr lang="en-US" sz="7200"/>
              <a:t>I am assuming we can/will move these around to where they will fit better.</a:t>
            </a:r>
          </a:p>
          <a:p>
            <a:endParaRPr lang="en-US" sz="4000"/>
          </a:p>
        </p:txBody>
      </p:sp>
    </p:spTree>
    <p:extLst>
      <p:ext uri="{BB962C8B-B14F-4D97-AF65-F5344CB8AC3E}">
        <p14:creationId xmlns:p14="http://schemas.microsoft.com/office/powerpoint/2010/main" val="165017288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D146-01BB-8333-8F63-2B060B656B49}"/>
              </a:ext>
            </a:extLst>
          </p:cNvPr>
          <p:cNvSpPr>
            <a:spLocks noGrp="1"/>
          </p:cNvSpPr>
          <p:nvPr>
            <p:ph type="title"/>
          </p:nvPr>
        </p:nvSpPr>
        <p:spPr/>
        <p:txBody>
          <a:bodyPr/>
          <a:lstStyle/>
          <a:p>
            <a:r>
              <a:rPr lang="en-US"/>
              <a:t>Kevin’s report topics for contribution ideas</a:t>
            </a:r>
            <a:br>
              <a:rPr lang="en-US"/>
            </a:br>
            <a:endParaRPr lang="en-US"/>
          </a:p>
        </p:txBody>
      </p:sp>
      <p:sp>
        <p:nvSpPr>
          <p:cNvPr id="3" name="Content Placeholder 2">
            <a:extLst>
              <a:ext uri="{FF2B5EF4-FFF2-40B4-BE49-F238E27FC236}">
                <a16:creationId xmlns:a16="http://schemas.microsoft.com/office/drawing/2014/main" id="{A9F3526E-325C-657A-AE71-7436F022EF03}"/>
              </a:ext>
            </a:extLst>
          </p:cNvPr>
          <p:cNvSpPr>
            <a:spLocks noGrp="1"/>
          </p:cNvSpPr>
          <p:nvPr>
            <p:ph idx="1"/>
          </p:nvPr>
        </p:nvSpPr>
        <p:spPr/>
        <p:txBody>
          <a:bodyPr>
            <a:normAutofit/>
          </a:bodyPr>
          <a:lstStyle/>
          <a:p>
            <a:r>
              <a:rPr lang="en-US" strike="sngStrike"/>
              <a:t>Batteries. voltage, why use rechargeable. Lithium-Ion</a:t>
            </a:r>
          </a:p>
          <a:p>
            <a:r>
              <a:rPr lang="en-US" strike="sngStrike"/>
              <a:t>Talk about why it’s the size it is</a:t>
            </a:r>
            <a:r>
              <a:rPr lang="en-US"/>
              <a:t>. While designed with indoors in mind, outside could be viable?</a:t>
            </a:r>
          </a:p>
          <a:p>
            <a:r>
              <a:rPr lang="en-US" strike="sngStrike"/>
              <a:t>Why use </a:t>
            </a:r>
            <a:r>
              <a:rPr lang="en-US" strike="sngStrike" err="1"/>
              <a:t>wif</a:t>
            </a:r>
            <a:r>
              <a:rPr lang="en-US" strike="sngStrike"/>
              <a:t>-fi over BT –better range, better power, better security, non-prohibitive data limits.</a:t>
            </a:r>
          </a:p>
          <a:p>
            <a:r>
              <a:rPr lang="en-US"/>
              <a:t>Standards used – Arduino IDE standards obviously required (e.g. </a:t>
            </a:r>
            <a:r>
              <a:rPr lang="en-US" err="1"/>
              <a:t>digitalWrite</a:t>
            </a:r>
            <a:r>
              <a:rPr lang="en-US"/>
              <a:t>( #, High/low/</a:t>
            </a:r>
            <a:r>
              <a:rPr lang="en-US" err="1"/>
              <a:t>etc</a:t>
            </a:r>
            <a:r>
              <a:rPr lang="en-US"/>
              <a:t>?)),  Database  Wi-Fi standards? </a:t>
            </a:r>
          </a:p>
          <a:p>
            <a:r>
              <a:rPr lang="en-US"/>
              <a:t>Software used list. Arduino IDE, LAMP stack(did someone else write about this?), Github</a:t>
            </a:r>
          </a:p>
          <a:p>
            <a:endParaRPr lang="en-US"/>
          </a:p>
          <a:p>
            <a:endParaRPr lang="en-US"/>
          </a:p>
        </p:txBody>
      </p:sp>
    </p:spTree>
    <p:extLst>
      <p:ext uri="{BB962C8B-B14F-4D97-AF65-F5344CB8AC3E}">
        <p14:creationId xmlns:p14="http://schemas.microsoft.com/office/powerpoint/2010/main" val="61563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5F8A9-5CA2-8AA4-34D1-5414B174E550}"/>
              </a:ext>
            </a:extLst>
          </p:cNvPr>
          <p:cNvSpPr>
            <a:spLocks noGrp="1"/>
          </p:cNvSpPr>
          <p:nvPr>
            <p:ph type="title"/>
          </p:nvPr>
        </p:nvSpPr>
        <p:spPr/>
        <p:txBody>
          <a:bodyPr>
            <a:normAutofit/>
          </a:bodyPr>
          <a:lstStyle/>
          <a:p>
            <a:r>
              <a:rPr lang="en-US" sz="5000"/>
              <a:t>Design – Side View</a:t>
            </a:r>
          </a:p>
        </p:txBody>
      </p:sp>
      <p:pic>
        <p:nvPicPr>
          <p:cNvPr id="96" name="Picture 95">
            <a:extLst>
              <a:ext uri="{FF2B5EF4-FFF2-40B4-BE49-F238E27FC236}">
                <a16:creationId xmlns:a16="http://schemas.microsoft.com/office/drawing/2014/main" id="{539554F3-2994-9D2C-2347-59D25349ED55}"/>
              </a:ext>
            </a:extLst>
          </p:cNvPr>
          <p:cNvPicPr>
            <a:picLocks noChangeAspect="1"/>
          </p:cNvPicPr>
          <p:nvPr/>
        </p:nvPicPr>
        <p:blipFill>
          <a:blip r:embed="rId8"/>
          <a:stretch>
            <a:fillRect/>
          </a:stretch>
        </p:blipFill>
        <p:spPr>
          <a:xfrm>
            <a:off x="1454082" y="1629565"/>
            <a:ext cx="8604318" cy="4863310"/>
          </a:xfrm>
          <a:prstGeom prst="rect">
            <a:avLst/>
          </a:prstGeom>
        </p:spPr>
      </p:pic>
      <p:pic>
        <p:nvPicPr>
          <p:cNvPr id="4" name="Picture 3">
            <a:extLst>
              <a:ext uri="{FF2B5EF4-FFF2-40B4-BE49-F238E27FC236}">
                <a16:creationId xmlns:a16="http://schemas.microsoft.com/office/drawing/2014/main" id="{B3126BDF-E8D4-46C6-3921-E76633236F7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6" name="side design A">
            <a:hlinkClick r:id="" action="ppaction://media"/>
            <a:extLst>
              <a:ext uri="{FF2B5EF4-FFF2-40B4-BE49-F238E27FC236}">
                <a16:creationId xmlns:a16="http://schemas.microsoft.com/office/drawing/2014/main" id="{F28BF662-F7C9-E8F1-E7CF-F1ED637F706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693650" y="363538"/>
            <a:ext cx="609600" cy="609600"/>
          </a:xfrm>
          <a:prstGeom prst="rect">
            <a:avLst/>
          </a:prstGeom>
        </p:spPr>
      </p:pic>
      <p:pic>
        <p:nvPicPr>
          <p:cNvPr id="7" name="Recording (17)">
            <a:hlinkClick r:id="" action="ppaction://media"/>
            <a:extLst>
              <a:ext uri="{FF2B5EF4-FFF2-40B4-BE49-F238E27FC236}">
                <a16:creationId xmlns:a16="http://schemas.microsoft.com/office/drawing/2014/main" id="{17201B05-5CC0-CAE5-149C-D0E972166128}"/>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3549313" y="2370138"/>
            <a:ext cx="609600" cy="609600"/>
          </a:xfrm>
          <a:prstGeom prst="rect">
            <a:avLst/>
          </a:prstGeom>
        </p:spPr>
      </p:pic>
    </p:spTree>
    <p:extLst>
      <p:ext uri="{BB962C8B-B14F-4D97-AF65-F5344CB8AC3E}">
        <p14:creationId xmlns:p14="http://schemas.microsoft.com/office/powerpoint/2010/main" val="70705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4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extLst>
    <p:ext uri="{6950BFC3-D8DA-4A85-94F7-54DA5524770B}">
      <p188:commentRel xmlns:p188="http://schemas.microsoft.com/office/powerpoint/2018/8/main" r:id="rId7"/>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7C8B-3541-3FBB-2633-172B90709BC5}"/>
              </a:ext>
            </a:extLst>
          </p:cNvPr>
          <p:cNvSpPr>
            <a:spLocks noGrp="1"/>
          </p:cNvSpPr>
          <p:nvPr>
            <p:ph type="title"/>
          </p:nvPr>
        </p:nvSpPr>
        <p:spPr/>
        <p:txBody>
          <a:bodyPr>
            <a:normAutofit/>
          </a:bodyPr>
          <a:lstStyle/>
          <a:p>
            <a:r>
              <a:rPr lang="en-US">
                <a:solidFill>
                  <a:schemeClr val="bg1"/>
                </a:solidFill>
              </a:rPr>
              <a:t>Motivation</a:t>
            </a:r>
          </a:p>
        </p:txBody>
      </p:sp>
      <p:sp>
        <p:nvSpPr>
          <p:cNvPr id="3" name="Content Placeholder 2">
            <a:extLst>
              <a:ext uri="{FF2B5EF4-FFF2-40B4-BE49-F238E27FC236}">
                <a16:creationId xmlns:a16="http://schemas.microsoft.com/office/drawing/2014/main" id="{6D987EEA-AAB2-3A87-D8F9-ED4AD40B94A4}"/>
              </a:ext>
            </a:extLst>
          </p:cNvPr>
          <p:cNvSpPr>
            <a:spLocks noGrp="1"/>
          </p:cNvSpPr>
          <p:nvPr>
            <p:ph idx="1"/>
          </p:nvPr>
        </p:nvSpPr>
        <p:spPr>
          <a:xfrm>
            <a:off x="841248" y="2276857"/>
            <a:ext cx="5015484" cy="3900106"/>
          </a:xfrm>
        </p:spPr>
        <p:txBody>
          <a:bodyPr anchor="ctr">
            <a:normAutofit/>
          </a:bodyPr>
          <a:lstStyle/>
          <a:p>
            <a:r>
              <a:rPr lang="en-US" sz="1400" b="1"/>
              <a:t>Inflation on the Rise</a:t>
            </a:r>
          </a:p>
          <a:p>
            <a:pPr lvl="1"/>
            <a:r>
              <a:rPr lang="en-US" sz="1400"/>
              <a:t>In 2022, inflation was up 6.5%. This add onto the previous 7.1% the year before.</a:t>
            </a:r>
          </a:p>
          <a:p>
            <a:pPr lvl="1"/>
            <a:endParaRPr lang="en-US" sz="1400" b="1"/>
          </a:p>
          <a:p>
            <a:r>
              <a:rPr lang="en-US" sz="1400" b="1"/>
              <a:t>Supply Chain Struggles</a:t>
            </a:r>
          </a:p>
          <a:p>
            <a:pPr lvl="1"/>
            <a:r>
              <a:rPr lang="en-US" sz="1400"/>
              <a:t>According to Morning Consult's latest U.S. Supply Chains &amp; Inflation report, over half (51%) of consumers surveyed in March 2022 reported experiencing product shortages of specific types of groceries and food, up from 43% in September 2021.</a:t>
            </a:r>
          </a:p>
          <a:p>
            <a:pPr lvl="1"/>
            <a:endParaRPr lang="en-US" sz="1400" b="1"/>
          </a:p>
          <a:p>
            <a:r>
              <a:rPr lang="en-US" sz="1400" b="1"/>
              <a:t>Maximized Usability for the Everyday Person</a:t>
            </a:r>
          </a:p>
          <a:p>
            <a:pPr marL="457200" lvl="1" indent="0">
              <a:buNone/>
            </a:pPr>
            <a:r>
              <a:rPr lang="en-US" sz="1400"/>
              <a:t>With the popular of plant ownership and gardening on the rise, the engineers were motivated to provide a way for the everyday end user to maximize their positive results with an easy to use SMART Garden system.</a:t>
            </a:r>
          </a:p>
          <a:p>
            <a:endParaRPr lang="en-US" sz="1400" b="1"/>
          </a:p>
        </p:txBody>
      </p:sp>
      <p:pic>
        <p:nvPicPr>
          <p:cNvPr id="5" name="Picture 4" descr="Icon&#10;&#10;Description automatically generated">
            <a:extLst>
              <a:ext uri="{FF2B5EF4-FFF2-40B4-BE49-F238E27FC236}">
                <a16:creationId xmlns:a16="http://schemas.microsoft.com/office/drawing/2014/main" id="{6208EA12-493B-4C7A-5FD0-288AE6FB0CCE}"/>
              </a:ext>
            </a:extLst>
          </p:cNvPr>
          <p:cNvPicPr>
            <a:picLocks noChangeAspect="1"/>
          </p:cNvPicPr>
          <p:nvPr/>
        </p:nvPicPr>
        <p:blipFill rotWithShape="1">
          <a:blip r:embed="rId5">
            <a:extLst>
              <a:ext uri="{28A0092B-C50C-407E-A947-70E740481C1C}">
                <a14:useLocalDpi xmlns:a14="http://schemas.microsoft.com/office/drawing/2010/main" val="0"/>
              </a:ext>
            </a:extLst>
          </a:blip>
          <a:srcRect r="2" b="18576"/>
          <a:stretch/>
        </p:blipFill>
        <p:spPr>
          <a:xfrm>
            <a:off x="6335270" y="2276857"/>
            <a:ext cx="5015484" cy="3900106"/>
          </a:xfrm>
          <a:prstGeom prst="rect">
            <a:avLst/>
          </a:prstGeom>
        </p:spPr>
      </p:pic>
      <p:pic>
        <p:nvPicPr>
          <p:cNvPr id="6" name="Picture 5" descr="A person with a mustache&#10;&#10;Description automatically generated with medium confidence">
            <a:extLst>
              <a:ext uri="{FF2B5EF4-FFF2-40B4-BE49-F238E27FC236}">
                <a16:creationId xmlns:a16="http://schemas.microsoft.com/office/drawing/2014/main" id="{E63C6138-C4E5-A5EC-D3E1-B7AD5B9B46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5249" y="111228"/>
            <a:ext cx="1266751" cy="1688641"/>
          </a:xfrm>
          <a:prstGeom prst="rect">
            <a:avLst/>
          </a:prstGeom>
        </p:spPr>
      </p:pic>
      <p:pic>
        <p:nvPicPr>
          <p:cNvPr id="4" name="Recorded Sound">
            <a:hlinkClick r:id="" action="ppaction://media"/>
            <a:extLst>
              <a:ext uri="{FF2B5EF4-FFF2-40B4-BE49-F238E27FC236}">
                <a16:creationId xmlns:a16="http://schemas.microsoft.com/office/drawing/2014/main" id="{569C094D-038F-EEC7-15B1-136B290822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53365" y="6248400"/>
            <a:ext cx="609600" cy="609600"/>
          </a:xfrm>
          <a:prstGeom prst="rect">
            <a:avLst/>
          </a:prstGeom>
        </p:spPr>
      </p:pic>
    </p:spTree>
    <p:extLst>
      <p:ext uri="{BB962C8B-B14F-4D97-AF65-F5344CB8AC3E}">
        <p14:creationId xmlns:p14="http://schemas.microsoft.com/office/powerpoint/2010/main" val="1524043790"/>
      </p:ext>
    </p:extLst>
  </p:cSld>
  <p:clrMapOvr>
    <a:masterClrMapping/>
  </p:clrMapOvr>
  <mc:AlternateContent xmlns:mc="http://schemas.openxmlformats.org/markup-compatibility/2006" xmlns:p14="http://schemas.microsoft.com/office/powerpoint/2010/main">
    <mc:Choice Requires="p14">
      <p:transition spd="slow" p14:dur="2000" advTm="78862"/>
    </mc:Choice>
    <mc:Fallback xmlns="">
      <p:transition spd="slow" advTm="78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4DB-EA57-025D-5528-434AAE4B8D1E}"/>
              </a:ext>
            </a:extLst>
          </p:cNvPr>
          <p:cNvSpPr>
            <a:spLocks noGrp="1"/>
          </p:cNvSpPr>
          <p:nvPr>
            <p:ph type="title"/>
          </p:nvPr>
        </p:nvSpPr>
        <p:spPr/>
        <p:txBody>
          <a:bodyPr>
            <a:normAutofit/>
          </a:bodyPr>
          <a:lstStyle/>
          <a:p>
            <a:r>
              <a:rPr lang="en-US" sz="5000"/>
              <a:t>Design – Top View</a:t>
            </a:r>
          </a:p>
        </p:txBody>
      </p:sp>
      <p:pic>
        <p:nvPicPr>
          <p:cNvPr id="5" name="Content Placeholder 4" descr="Diagram&#10;&#10;Description automatically generated">
            <a:extLst>
              <a:ext uri="{FF2B5EF4-FFF2-40B4-BE49-F238E27FC236}">
                <a16:creationId xmlns:a16="http://schemas.microsoft.com/office/drawing/2014/main" id="{E544D981-9CC4-E15B-2E65-DFC0AD044FB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46746" y="2060698"/>
            <a:ext cx="7448557" cy="4380062"/>
          </a:xfrm>
        </p:spPr>
      </p:pic>
      <p:pic>
        <p:nvPicPr>
          <p:cNvPr id="6" name="Picture 5">
            <a:extLst>
              <a:ext uri="{FF2B5EF4-FFF2-40B4-BE49-F238E27FC236}">
                <a16:creationId xmlns:a16="http://schemas.microsoft.com/office/drawing/2014/main" id="{F5A92D7D-DAEC-44FC-DC91-A40721C44F8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FBC449C-EAD9-DDCE-940A-45AF450F0C93}"/>
              </a:ext>
            </a:extLst>
          </p:cNvPr>
          <p:cNvPicPr>
            <a:picLocks noChangeAspect="1"/>
          </p:cNvPicPr>
          <p:nvPr/>
        </p:nvPicPr>
        <p:blipFill>
          <a:blip r:embed="rId7"/>
          <a:stretch>
            <a:fillRect/>
          </a:stretch>
        </p:blipFill>
        <p:spPr>
          <a:xfrm>
            <a:off x="3299431" y="5968185"/>
            <a:ext cx="1629758" cy="705938"/>
          </a:xfrm>
          <a:prstGeom prst="rect">
            <a:avLst/>
          </a:prstGeom>
        </p:spPr>
      </p:pic>
      <p:sp>
        <p:nvSpPr>
          <p:cNvPr id="9" name="Rectangle 8">
            <a:extLst>
              <a:ext uri="{FF2B5EF4-FFF2-40B4-BE49-F238E27FC236}">
                <a16:creationId xmlns:a16="http://schemas.microsoft.com/office/drawing/2014/main" id="{EC5EF96B-92AF-52A7-7711-10C02B50429D}"/>
              </a:ext>
            </a:extLst>
          </p:cNvPr>
          <p:cNvSpPr/>
          <p:nvPr/>
        </p:nvSpPr>
        <p:spPr>
          <a:xfrm>
            <a:off x="2676525" y="5598175"/>
            <a:ext cx="1009650" cy="490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AED81B-9E25-8724-925D-CAADA1D3DDEE}"/>
              </a:ext>
            </a:extLst>
          </p:cNvPr>
          <p:cNvSpPr/>
          <p:nvPr/>
        </p:nvSpPr>
        <p:spPr>
          <a:xfrm>
            <a:off x="4561373" y="5598175"/>
            <a:ext cx="1691789" cy="490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9429F7-7B00-8887-986A-C8473768AF69}"/>
              </a:ext>
            </a:extLst>
          </p:cNvPr>
          <p:cNvSpPr/>
          <p:nvPr/>
        </p:nvSpPr>
        <p:spPr>
          <a:xfrm>
            <a:off x="4902442" y="5950223"/>
            <a:ext cx="1384058" cy="490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73FD435-E3CE-BB23-72D1-561BBC3B31A2}"/>
              </a:ext>
            </a:extLst>
          </p:cNvPr>
          <p:cNvSpPr/>
          <p:nvPr/>
        </p:nvSpPr>
        <p:spPr>
          <a:xfrm>
            <a:off x="3114675" y="5402912"/>
            <a:ext cx="1009650" cy="565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24B0321-5A53-1243-0CA9-7FDBDEE863F4}"/>
              </a:ext>
            </a:extLst>
          </p:cNvPr>
          <p:cNvCxnSpPr>
            <a:cxnSpLocks/>
          </p:cNvCxnSpPr>
          <p:nvPr/>
        </p:nvCxnSpPr>
        <p:spPr>
          <a:xfrm>
            <a:off x="3869532" y="5333856"/>
            <a:ext cx="646422" cy="634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Recording (18)">
            <a:hlinkClick r:id="" action="ppaction://media"/>
            <a:extLst>
              <a:ext uri="{FF2B5EF4-FFF2-40B4-BE49-F238E27FC236}">
                <a16:creationId xmlns:a16="http://schemas.microsoft.com/office/drawing/2014/main" id="{E9655BA3-4CB4-A4DF-7EED-8DDCC58A263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4316075" y="1514475"/>
            <a:ext cx="609600" cy="609600"/>
          </a:xfrm>
          <a:prstGeom prst="rect">
            <a:avLst/>
          </a:prstGeom>
        </p:spPr>
      </p:pic>
    </p:spTree>
    <p:extLst>
      <p:ext uri="{BB962C8B-B14F-4D97-AF65-F5344CB8AC3E}">
        <p14:creationId xmlns:p14="http://schemas.microsoft.com/office/powerpoint/2010/main" val="359932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0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6D4F-5346-A355-4414-ECB98BA6ACB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Design – Initial Mock up</a:t>
            </a:r>
          </a:p>
        </p:txBody>
      </p:sp>
      <p:pic>
        <p:nvPicPr>
          <p:cNvPr id="10" name="Picture 10">
            <a:extLst>
              <a:ext uri="{FF2B5EF4-FFF2-40B4-BE49-F238E27FC236}">
                <a16:creationId xmlns:a16="http://schemas.microsoft.com/office/drawing/2014/main" id="{3C4977BD-C1D6-4518-36B6-FDB6147499D1}"/>
              </a:ext>
            </a:extLst>
          </p:cNvPr>
          <p:cNvPicPr>
            <a:picLocks noGrp="1" noChangeAspect="1"/>
          </p:cNvPicPr>
          <p:nvPr>
            <p:ph idx="1"/>
          </p:nvPr>
        </p:nvPicPr>
        <p:blipFill rotWithShape="1">
          <a:blip r:embed="rId5"/>
          <a:srcRect l="30586" r="20127"/>
          <a:stretch/>
        </p:blipFill>
        <p:spPr>
          <a:xfrm>
            <a:off x="4618740" y="699002"/>
            <a:ext cx="6905157" cy="5654308"/>
          </a:xfrm>
          <a:prstGeom prst="rect">
            <a:avLst/>
          </a:prstGeom>
        </p:spPr>
      </p:pic>
      <p:pic>
        <p:nvPicPr>
          <p:cNvPr id="5" name="Picture 4">
            <a:extLst>
              <a:ext uri="{FF2B5EF4-FFF2-40B4-BE49-F238E27FC236}">
                <a16:creationId xmlns:a16="http://schemas.microsoft.com/office/drawing/2014/main" id="{EFDCEE80-A08F-07EE-71D6-C638402320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3" name="mock up">
            <a:hlinkClick r:id="" action="ppaction://media"/>
            <a:extLst>
              <a:ext uri="{FF2B5EF4-FFF2-40B4-BE49-F238E27FC236}">
                <a16:creationId xmlns:a16="http://schemas.microsoft.com/office/drawing/2014/main" id="{48513EEC-0648-1E53-F03B-921ACF2D3A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83757" y="6248400"/>
            <a:ext cx="609600" cy="609600"/>
          </a:xfrm>
          <a:prstGeom prst="rect">
            <a:avLst/>
          </a:prstGeom>
        </p:spPr>
      </p:pic>
      <p:sp>
        <p:nvSpPr>
          <p:cNvPr id="4" name="TextBox 3">
            <a:extLst>
              <a:ext uri="{FF2B5EF4-FFF2-40B4-BE49-F238E27FC236}">
                <a16:creationId xmlns:a16="http://schemas.microsoft.com/office/drawing/2014/main" id="{65307E72-E79C-DC66-C9A2-C0E18B8DDE7B}"/>
              </a:ext>
            </a:extLst>
          </p:cNvPr>
          <p:cNvSpPr txBox="1"/>
          <p:nvPr/>
        </p:nvSpPr>
        <p:spPr>
          <a:xfrm>
            <a:off x="62753" y="0"/>
            <a:ext cx="2563906" cy="707886"/>
          </a:xfrm>
          <a:prstGeom prst="rect">
            <a:avLst/>
          </a:prstGeom>
          <a:noFill/>
        </p:spPr>
        <p:txBody>
          <a:bodyPr wrap="square" rtlCol="0">
            <a:spAutoFit/>
          </a:bodyPr>
          <a:lstStyle/>
          <a:p>
            <a:r>
              <a:rPr lang="en-US" sz="4000">
                <a:highlight>
                  <a:srgbClr val="FFFF00"/>
                </a:highlight>
              </a:rPr>
              <a:t>!old audio</a:t>
            </a:r>
          </a:p>
        </p:txBody>
      </p:sp>
    </p:spTree>
    <p:extLst>
      <p:ext uri="{BB962C8B-B14F-4D97-AF65-F5344CB8AC3E}">
        <p14:creationId xmlns:p14="http://schemas.microsoft.com/office/powerpoint/2010/main" val="37433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09D1-01EA-6785-0FA8-09841B95F98C}"/>
              </a:ext>
            </a:extLst>
          </p:cNvPr>
          <p:cNvSpPr>
            <a:spLocks noGrp="1"/>
          </p:cNvSpPr>
          <p:nvPr>
            <p:ph type="title"/>
          </p:nvPr>
        </p:nvSpPr>
        <p:spPr/>
        <p:txBody>
          <a:bodyPr/>
          <a:lstStyle/>
          <a:p>
            <a:r>
              <a:rPr lang="en-US"/>
              <a:t>Design Justification</a:t>
            </a:r>
          </a:p>
        </p:txBody>
      </p:sp>
      <p:sp>
        <p:nvSpPr>
          <p:cNvPr id="3" name="Content Placeholder 2">
            <a:extLst>
              <a:ext uri="{FF2B5EF4-FFF2-40B4-BE49-F238E27FC236}">
                <a16:creationId xmlns:a16="http://schemas.microsoft.com/office/drawing/2014/main" id="{86FBA387-BA79-F584-5C88-DD50D0F5094E}"/>
              </a:ext>
            </a:extLst>
          </p:cNvPr>
          <p:cNvSpPr>
            <a:spLocks noGrp="1"/>
          </p:cNvSpPr>
          <p:nvPr>
            <p:ph idx="1"/>
          </p:nvPr>
        </p:nvSpPr>
        <p:spPr/>
        <p:txBody>
          <a:bodyPr/>
          <a:lstStyle/>
          <a:p>
            <a:r>
              <a:rPr lang="en-US"/>
              <a:t>This initial design we made out of wood is about 12 inches             wide and deep, and about 18 inches long.</a:t>
            </a:r>
          </a:p>
          <a:p>
            <a:r>
              <a:rPr lang="en-US"/>
              <a:t>This is large enough to accommodate a large variety of plant species without taking up an inconvenient amount of space in the home.</a:t>
            </a:r>
          </a:p>
          <a:p>
            <a:r>
              <a:rPr lang="en-US"/>
              <a:t>The depth of the container allows plenty of space for root growth.</a:t>
            </a:r>
          </a:p>
          <a:p>
            <a:r>
              <a:rPr lang="en-US"/>
              <a:t>The area allows for a few specimens to be grown at once, provided the rest of their needs can be met. Some types of plants need more space than others.</a:t>
            </a:r>
          </a:p>
          <a:p>
            <a:pPr marL="0" indent="0">
              <a:buNone/>
            </a:pPr>
            <a:endParaRPr lang="en-US"/>
          </a:p>
        </p:txBody>
      </p:sp>
      <p:pic>
        <p:nvPicPr>
          <p:cNvPr id="6" name="Picture 5">
            <a:extLst>
              <a:ext uri="{FF2B5EF4-FFF2-40B4-BE49-F238E27FC236}">
                <a16:creationId xmlns:a16="http://schemas.microsoft.com/office/drawing/2014/main" id="{D79DF731-0D55-6A87-4472-A52D0ED11C1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4" name="justification">
            <a:hlinkClick r:id="" action="ppaction://media"/>
            <a:extLst>
              <a:ext uri="{FF2B5EF4-FFF2-40B4-BE49-F238E27FC236}">
                <a16:creationId xmlns:a16="http://schemas.microsoft.com/office/drawing/2014/main" id="{A85EEBE0-EBB3-B5AF-A8ED-E9DF27A3FF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01981" y="5872163"/>
            <a:ext cx="609600" cy="609600"/>
          </a:xfrm>
          <a:prstGeom prst="rect">
            <a:avLst/>
          </a:prstGeom>
        </p:spPr>
      </p:pic>
      <p:sp>
        <p:nvSpPr>
          <p:cNvPr id="5" name="TextBox 4">
            <a:extLst>
              <a:ext uri="{FF2B5EF4-FFF2-40B4-BE49-F238E27FC236}">
                <a16:creationId xmlns:a16="http://schemas.microsoft.com/office/drawing/2014/main" id="{869F7BA5-229C-94F6-20EE-262110BE7D4E}"/>
              </a:ext>
            </a:extLst>
          </p:cNvPr>
          <p:cNvSpPr txBox="1"/>
          <p:nvPr/>
        </p:nvSpPr>
        <p:spPr>
          <a:xfrm>
            <a:off x="62753" y="0"/>
            <a:ext cx="2563906" cy="707886"/>
          </a:xfrm>
          <a:prstGeom prst="rect">
            <a:avLst/>
          </a:prstGeom>
          <a:noFill/>
        </p:spPr>
        <p:txBody>
          <a:bodyPr wrap="square" rtlCol="0">
            <a:spAutoFit/>
          </a:bodyPr>
          <a:lstStyle/>
          <a:p>
            <a:r>
              <a:rPr lang="en-US" sz="4000">
                <a:highlight>
                  <a:srgbClr val="FFFF00"/>
                </a:highlight>
              </a:rPr>
              <a:t>!old audio</a:t>
            </a:r>
          </a:p>
        </p:txBody>
      </p:sp>
    </p:spTree>
    <p:extLst>
      <p:ext uri="{BB962C8B-B14F-4D97-AF65-F5344CB8AC3E}">
        <p14:creationId xmlns:p14="http://schemas.microsoft.com/office/powerpoint/2010/main" val="126110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0D1D-373E-4AB9-23A8-EBBB582B9E21}"/>
              </a:ext>
            </a:extLst>
          </p:cNvPr>
          <p:cNvSpPr>
            <a:spLocks noGrp="1"/>
          </p:cNvSpPr>
          <p:nvPr>
            <p:ph type="title"/>
          </p:nvPr>
        </p:nvSpPr>
        <p:spPr/>
        <p:txBody>
          <a:bodyPr/>
          <a:lstStyle/>
          <a:p>
            <a:r>
              <a:rPr lang="en-US"/>
              <a:t>Power Source</a:t>
            </a:r>
          </a:p>
        </p:txBody>
      </p:sp>
      <p:sp>
        <p:nvSpPr>
          <p:cNvPr id="3" name="Content Placeholder 2">
            <a:extLst>
              <a:ext uri="{FF2B5EF4-FFF2-40B4-BE49-F238E27FC236}">
                <a16:creationId xmlns:a16="http://schemas.microsoft.com/office/drawing/2014/main" id="{4FE67A49-83C2-54C9-3CEF-1B1BE06DED6A}"/>
              </a:ext>
            </a:extLst>
          </p:cNvPr>
          <p:cNvSpPr>
            <a:spLocks noGrp="1"/>
          </p:cNvSpPr>
          <p:nvPr>
            <p:ph idx="1"/>
          </p:nvPr>
        </p:nvSpPr>
        <p:spPr/>
        <p:txBody>
          <a:bodyPr/>
          <a:lstStyle/>
          <a:p>
            <a:r>
              <a:rPr lang="en-US"/>
              <a:t>A 9V AC to DC converter provides enough voltage to power the Arduino Uno, which has an operating range of 6-20 volts, with an                   optimal range of 7-12 volts.</a:t>
            </a:r>
          </a:p>
          <a:p>
            <a:r>
              <a:rPr lang="en-US"/>
              <a:t>The option of batteries was considered, but the final design of the garden assumed that it would be used indoors. Replacing batteries was determined too costly and high maintenance.</a:t>
            </a:r>
          </a:p>
          <a:p>
            <a:r>
              <a:rPr lang="en-US"/>
              <a:t>A constant power supply ensures that there will be no downtime when caring for the plant, allowing it to have optimal growth conditions at all times.</a:t>
            </a:r>
          </a:p>
        </p:txBody>
      </p:sp>
      <p:pic>
        <p:nvPicPr>
          <p:cNvPr id="6" name="Picture 5">
            <a:extLst>
              <a:ext uri="{FF2B5EF4-FFF2-40B4-BE49-F238E27FC236}">
                <a16:creationId xmlns:a16="http://schemas.microsoft.com/office/drawing/2014/main" id="{6409B77E-5FF4-85D4-9A6A-6809D1630FF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7" name="power acdc and batteries">
            <a:hlinkClick r:id="" action="ppaction://media"/>
            <a:extLst>
              <a:ext uri="{FF2B5EF4-FFF2-40B4-BE49-F238E27FC236}">
                <a16:creationId xmlns:a16="http://schemas.microsoft.com/office/drawing/2014/main" id="{7FE979AD-60B3-F921-389D-560B499543C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679649" y="2819400"/>
            <a:ext cx="609600" cy="609600"/>
          </a:xfrm>
          <a:prstGeom prst="rect">
            <a:avLst/>
          </a:prstGeom>
        </p:spPr>
      </p:pic>
      <p:pic>
        <p:nvPicPr>
          <p:cNvPr id="8" name="power growth">
            <a:hlinkClick r:id="" action="ppaction://media"/>
            <a:extLst>
              <a:ext uri="{FF2B5EF4-FFF2-40B4-BE49-F238E27FC236}">
                <a16:creationId xmlns:a16="http://schemas.microsoft.com/office/drawing/2014/main" id="{6E8A11C8-B65B-321E-14FF-2EB73D02870C}"/>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3539788" y="4978400"/>
            <a:ext cx="609600" cy="609600"/>
          </a:xfrm>
          <a:prstGeom prst="rect">
            <a:avLst/>
          </a:prstGeom>
        </p:spPr>
      </p:pic>
      <p:pic>
        <p:nvPicPr>
          <p:cNvPr id="9" name="mid">
            <a:hlinkClick r:id="" action="ppaction://media"/>
            <a:extLst>
              <a:ext uri="{FF2B5EF4-FFF2-40B4-BE49-F238E27FC236}">
                <a16:creationId xmlns:a16="http://schemas.microsoft.com/office/drawing/2014/main" id="{9A44483E-4317-B4C8-3F5A-A8265BE12D98}"/>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3085763" y="3798888"/>
            <a:ext cx="609600" cy="609600"/>
          </a:xfrm>
          <a:prstGeom prst="rect">
            <a:avLst/>
          </a:prstGeom>
        </p:spPr>
      </p:pic>
    </p:spTree>
    <p:extLst>
      <p:ext uri="{BB962C8B-B14F-4D97-AF65-F5344CB8AC3E}">
        <p14:creationId xmlns:p14="http://schemas.microsoft.com/office/powerpoint/2010/main" val="11539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7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471"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6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7"/>
                </p:tgtEl>
              </p:cMediaNode>
            </p:audio>
            <p:audio>
              <p:cMediaNode vol="80000">
                <p:cTn id="16" fill="hold" display="0">
                  <p:stCondLst>
                    <p:cond delay="indefinite"/>
                  </p:stCondLst>
                  <p:endCondLst>
                    <p:cond evt="onStopAudio" delay="0">
                      <p:tgtEl>
                        <p:sldTgt/>
                      </p:tgtEl>
                    </p:cond>
                  </p:endCondLst>
                </p:cTn>
                <p:tgtEl>
                  <p:spTgt spid="8"/>
                </p:tgtEl>
              </p:cMediaNode>
            </p:audio>
            <p:audio>
              <p:cMediaNode vol="80000">
                <p:cTn id="17" fill="hold" display="0">
                  <p:stCondLst>
                    <p:cond delay="indefinite"/>
                  </p:stCondLst>
                  <p:endCondLst>
                    <p:cond evt="onStopAudio" delay="0">
                      <p:tgtEl>
                        <p:sldTgt/>
                      </p:tgtEl>
                    </p:cond>
                  </p:endCondLst>
                </p:cTn>
                <p:tgtEl>
                  <p:spTgt spid="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76F-C1A2-5E37-282E-EC95414A4EB3}"/>
              </a:ext>
            </a:extLst>
          </p:cNvPr>
          <p:cNvSpPr>
            <a:spLocks noGrp="1"/>
          </p:cNvSpPr>
          <p:nvPr>
            <p:ph type="title"/>
          </p:nvPr>
        </p:nvSpPr>
        <p:spPr/>
        <p:txBody>
          <a:bodyPr/>
          <a:lstStyle/>
          <a:p>
            <a:r>
              <a:rPr lang="en-US"/>
              <a:t>Standards Used</a:t>
            </a:r>
          </a:p>
        </p:txBody>
      </p:sp>
      <p:sp>
        <p:nvSpPr>
          <p:cNvPr id="3" name="Content Placeholder 2">
            <a:extLst>
              <a:ext uri="{FF2B5EF4-FFF2-40B4-BE49-F238E27FC236}">
                <a16:creationId xmlns:a16="http://schemas.microsoft.com/office/drawing/2014/main" id="{FD06D5F0-8525-5A4A-D4B3-EF7DF473191A}"/>
              </a:ext>
            </a:extLst>
          </p:cNvPr>
          <p:cNvSpPr>
            <a:spLocks noGrp="1"/>
          </p:cNvSpPr>
          <p:nvPr>
            <p:ph idx="1"/>
          </p:nvPr>
        </p:nvSpPr>
        <p:spPr/>
        <p:txBody>
          <a:bodyPr/>
          <a:lstStyle/>
          <a:p>
            <a:r>
              <a:rPr lang="en-US"/>
              <a:t>We did our best to design the PCB following as many standards as we could regarding components and layout.</a:t>
            </a:r>
          </a:p>
          <a:p>
            <a:r>
              <a:rPr lang="en-US"/>
              <a:t>Since we transmit data via Wi-Fi, we must following the IEEE 802.11 standards of Wi-Fi communication.</a:t>
            </a:r>
          </a:p>
          <a:p>
            <a:r>
              <a:rPr lang="en-US"/>
              <a:t>In programming within the Arduino IDE we followed some standards for the hybrid C/C++ language used, as well as some self-determined standards regarding code layout and naming conventions.</a:t>
            </a:r>
          </a:p>
        </p:txBody>
      </p:sp>
      <p:pic>
        <p:nvPicPr>
          <p:cNvPr id="4" name="Picture 3">
            <a:extLst>
              <a:ext uri="{FF2B5EF4-FFF2-40B4-BE49-F238E27FC236}">
                <a16:creationId xmlns:a16="http://schemas.microsoft.com/office/drawing/2014/main" id="{D9A23833-CACA-6C98-C8C9-38ADBB090EC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9" name="Recording (35)">
            <a:hlinkClick r:id="" action="ppaction://media"/>
            <a:extLst>
              <a:ext uri="{FF2B5EF4-FFF2-40B4-BE49-F238E27FC236}">
                <a16:creationId xmlns:a16="http://schemas.microsoft.com/office/drawing/2014/main" id="{14B430AB-0680-AEEF-8EB7-BC0E345B3F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22467" y="98286"/>
            <a:ext cx="609600" cy="609600"/>
          </a:xfrm>
          <a:prstGeom prst="rect">
            <a:avLst/>
          </a:prstGeom>
        </p:spPr>
      </p:pic>
    </p:spTree>
    <p:extLst>
      <p:ext uri="{BB962C8B-B14F-4D97-AF65-F5344CB8AC3E}">
        <p14:creationId xmlns:p14="http://schemas.microsoft.com/office/powerpoint/2010/main" val="154966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8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4CF1-26C3-6AC1-2DDF-11B822B18512}"/>
              </a:ext>
            </a:extLst>
          </p:cNvPr>
          <p:cNvSpPr>
            <a:spLocks noGrp="1"/>
          </p:cNvSpPr>
          <p:nvPr>
            <p:ph type="title"/>
          </p:nvPr>
        </p:nvSpPr>
        <p:spPr/>
        <p:txBody>
          <a:bodyPr/>
          <a:lstStyle/>
          <a:p>
            <a:r>
              <a:rPr lang="en-US"/>
              <a:t>Software Used</a:t>
            </a:r>
          </a:p>
        </p:txBody>
      </p:sp>
      <p:sp>
        <p:nvSpPr>
          <p:cNvPr id="3" name="Content Placeholder 2">
            <a:extLst>
              <a:ext uri="{FF2B5EF4-FFF2-40B4-BE49-F238E27FC236}">
                <a16:creationId xmlns:a16="http://schemas.microsoft.com/office/drawing/2014/main" id="{7D7B8547-37CE-F2A7-5378-BF2AEDA6D359}"/>
              </a:ext>
            </a:extLst>
          </p:cNvPr>
          <p:cNvSpPr>
            <a:spLocks noGrp="1"/>
          </p:cNvSpPr>
          <p:nvPr>
            <p:ph idx="1"/>
          </p:nvPr>
        </p:nvSpPr>
        <p:spPr/>
        <p:txBody>
          <a:bodyPr/>
          <a:lstStyle/>
          <a:p>
            <a:r>
              <a:rPr lang="en-US"/>
              <a:t>The Arduino IDE was used to create the program (known as a ‘sketch’) that was uploaded to the ATMEGA328P for the actual function of the garden.</a:t>
            </a:r>
          </a:p>
          <a:p>
            <a:r>
              <a:rPr lang="en-US"/>
              <a:t>Our main method of discussing tasks and scheduling meetings was to use a Discord server.</a:t>
            </a:r>
          </a:p>
          <a:p>
            <a:r>
              <a:rPr lang="en-US"/>
              <a:t>Github was used to allow the entire group to collaborate on code for the Arduino and the web component.</a:t>
            </a:r>
          </a:p>
          <a:p>
            <a:r>
              <a:rPr lang="en-US"/>
              <a:t>We implemented a LAMP stack onto a web-based database that the garden retrieves data from and sends sensor readings to.</a:t>
            </a:r>
          </a:p>
        </p:txBody>
      </p:sp>
      <p:pic>
        <p:nvPicPr>
          <p:cNvPr id="6" name="Picture 5">
            <a:extLst>
              <a:ext uri="{FF2B5EF4-FFF2-40B4-BE49-F238E27FC236}">
                <a16:creationId xmlns:a16="http://schemas.microsoft.com/office/drawing/2014/main" id="{55004A50-100B-68CA-3593-50BA959E588E}"/>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4" name="software 1">
            <a:hlinkClick r:id="" action="ppaction://media"/>
            <a:extLst>
              <a:ext uri="{FF2B5EF4-FFF2-40B4-BE49-F238E27FC236}">
                <a16:creationId xmlns:a16="http://schemas.microsoft.com/office/drawing/2014/main" id="{1FC810B7-DE16-41B1-18F8-86DD50FF7B9D}"/>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2788144" y="4234249"/>
            <a:ext cx="609600" cy="609600"/>
          </a:xfrm>
          <a:prstGeom prst="rect">
            <a:avLst/>
          </a:prstGeom>
        </p:spPr>
      </p:pic>
      <p:pic>
        <p:nvPicPr>
          <p:cNvPr id="5" name="software 2a">
            <a:hlinkClick r:id="" action="ppaction://media"/>
            <a:extLst>
              <a:ext uri="{FF2B5EF4-FFF2-40B4-BE49-F238E27FC236}">
                <a16:creationId xmlns:a16="http://schemas.microsoft.com/office/drawing/2014/main" id="{DFC2E6FC-7AC9-CB9E-8F71-962CE537E87F}"/>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13488988" y="5302250"/>
            <a:ext cx="609600" cy="609600"/>
          </a:xfrm>
          <a:prstGeom prst="rect">
            <a:avLst/>
          </a:prstGeom>
        </p:spPr>
      </p:pic>
      <p:pic>
        <p:nvPicPr>
          <p:cNvPr id="7" name="software 2b">
            <a:hlinkClick r:id="" action="ppaction://media"/>
            <a:extLst>
              <a:ext uri="{FF2B5EF4-FFF2-40B4-BE49-F238E27FC236}">
                <a16:creationId xmlns:a16="http://schemas.microsoft.com/office/drawing/2014/main" id="{6D914D58-0BB4-16E9-00A7-61CA085158CA}"/>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14208125" y="6516688"/>
            <a:ext cx="609600" cy="609600"/>
          </a:xfrm>
          <a:prstGeom prst="rect">
            <a:avLst/>
          </a:prstGeom>
        </p:spPr>
      </p:pic>
      <p:pic>
        <p:nvPicPr>
          <p:cNvPr id="9" name="Recording (24)">
            <a:hlinkClick r:id="" action="ppaction://media"/>
            <a:extLst>
              <a:ext uri="{FF2B5EF4-FFF2-40B4-BE49-F238E27FC236}">
                <a16:creationId xmlns:a16="http://schemas.microsoft.com/office/drawing/2014/main" id="{0FD16201-CA24-03EF-6C8F-CD29B2BD78F0}"/>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6458599" y="7350125"/>
            <a:ext cx="609600" cy="609600"/>
          </a:xfrm>
          <a:prstGeom prst="rect">
            <a:avLst/>
          </a:prstGeom>
        </p:spPr>
      </p:pic>
      <p:pic>
        <p:nvPicPr>
          <p:cNvPr id="10" name="Recording (25)">
            <a:hlinkClick r:id="" action="ppaction://media"/>
            <a:extLst>
              <a:ext uri="{FF2B5EF4-FFF2-40B4-BE49-F238E27FC236}">
                <a16:creationId xmlns:a16="http://schemas.microsoft.com/office/drawing/2014/main" id="{D7ABCCA4-8443-E55F-D0FE-AC01BA69CA04}"/>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7210425" y="7740650"/>
            <a:ext cx="609600" cy="609600"/>
          </a:xfrm>
          <a:prstGeom prst="rect">
            <a:avLst/>
          </a:prstGeom>
        </p:spPr>
      </p:pic>
      <p:pic>
        <p:nvPicPr>
          <p:cNvPr id="11" name="Recording (27)">
            <a:hlinkClick r:id="" action="ppaction://media"/>
            <a:extLst>
              <a:ext uri="{FF2B5EF4-FFF2-40B4-BE49-F238E27FC236}">
                <a16:creationId xmlns:a16="http://schemas.microsoft.com/office/drawing/2014/main" id="{84AA1900-26C3-18A8-487A-C0B72861999A}"/>
              </a:ext>
            </a:extLst>
          </p:cNvPr>
          <p:cNvPicPr>
            <a:picLocks noChangeAspect="1"/>
          </p:cNvPicPr>
          <p:nvPr>
            <a:audioFile r:link="rId12"/>
            <p:extLst>
              <p:ext uri="{DAA4B4D4-6D71-4841-9C94-3DE7FCFB9230}">
                <p14:media xmlns:p14="http://schemas.microsoft.com/office/powerpoint/2010/main" r:embed="rId11"/>
              </p:ext>
            </p:extLst>
          </p:nvPr>
        </p:nvPicPr>
        <p:blipFill>
          <a:blip r:embed="rId18"/>
          <a:stretch>
            <a:fillRect/>
          </a:stretch>
        </p:blipFill>
        <p:spPr>
          <a:xfrm>
            <a:off x="7962251" y="8347075"/>
            <a:ext cx="609600" cy="609600"/>
          </a:xfrm>
          <a:prstGeom prst="rect">
            <a:avLst/>
          </a:prstGeom>
        </p:spPr>
      </p:pic>
      <p:pic>
        <p:nvPicPr>
          <p:cNvPr id="12" name="Recording (33)">
            <a:hlinkClick r:id="" action="ppaction://media"/>
            <a:extLst>
              <a:ext uri="{FF2B5EF4-FFF2-40B4-BE49-F238E27FC236}">
                <a16:creationId xmlns:a16="http://schemas.microsoft.com/office/drawing/2014/main" id="{0A5AE997-C53E-98B8-5C88-07520D6F402A}"/>
              </a:ext>
            </a:extLst>
          </p:cNvPr>
          <p:cNvPicPr>
            <a:picLocks noChangeAspect="1"/>
          </p:cNvPicPr>
          <p:nvPr>
            <a:audioFile r:link="rId14"/>
            <p:extLst>
              <p:ext uri="{DAA4B4D4-6D71-4841-9C94-3DE7FCFB9230}">
                <p14:media xmlns:p14="http://schemas.microsoft.com/office/powerpoint/2010/main" r:embed="rId13"/>
              </p:ext>
            </p:extLst>
          </p:nvPr>
        </p:nvPicPr>
        <p:blipFill>
          <a:blip r:embed="rId18"/>
          <a:stretch>
            <a:fillRect/>
          </a:stretch>
        </p:blipFill>
        <p:spPr>
          <a:xfrm>
            <a:off x="8787102" y="8785225"/>
            <a:ext cx="609600" cy="609600"/>
          </a:xfrm>
          <a:prstGeom prst="rect">
            <a:avLst/>
          </a:prstGeom>
        </p:spPr>
      </p:pic>
    </p:spTree>
    <p:extLst>
      <p:ext uri="{BB962C8B-B14F-4D97-AF65-F5344CB8AC3E}">
        <p14:creationId xmlns:p14="http://schemas.microsoft.com/office/powerpoint/2010/main" val="261931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4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25"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898"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998"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2955"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8376" fill="hold"/>
                                        <p:tgtEl>
                                          <p:spTgt spid="1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311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4"/>
                </p:tgtEl>
              </p:cMediaNode>
            </p:audio>
            <p:audio>
              <p:cMediaNode vol="80000">
                <p:cTn id="32" fill="hold" display="0">
                  <p:stCondLst>
                    <p:cond delay="indefinite"/>
                  </p:stCondLst>
                  <p:endCondLst>
                    <p:cond evt="onStopAudio" delay="0">
                      <p:tgtEl>
                        <p:sldTgt/>
                      </p:tgtEl>
                    </p:cond>
                  </p:endCondLst>
                </p:cTn>
                <p:tgtEl>
                  <p:spTgt spid="5"/>
                </p:tgtEl>
              </p:cMediaNode>
            </p:audio>
            <p:audio>
              <p:cMediaNode vol="80000">
                <p:cTn id="33" fill="hold" display="0">
                  <p:stCondLst>
                    <p:cond delay="indefinite"/>
                  </p:stCondLst>
                  <p:endCondLst>
                    <p:cond evt="onStopAudio" delay="0">
                      <p:tgtEl>
                        <p:sldTgt/>
                      </p:tgtEl>
                    </p:cond>
                  </p:endCondLst>
                </p:cTn>
                <p:tgtEl>
                  <p:spTgt spid="7"/>
                </p:tgtEl>
              </p:cMediaNode>
            </p:audio>
            <p:audio>
              <p:cMediaNode vol="80000">
                <p:cTn id="34" fill="hold" display="0">
                  <p:stCondLst>
                    <p:cond delay="indefinite"/>
                  </p:stCondLst>
                  <p:endCondLst>
                    <p:cond evt="onStopAudio" delay="0">
                      <p:tgtEl>
                        <p:sldTgt/>
                      </p:tgtEl>
                    </p:cond>
                  </p:endCondLst>
                </p:cTn>
                <p:tgtEl>
                  <p:spTgt spid="9"/>
                </p:tgtEl>
              </p:cMediaNode>
            </p:audio>
            <p:audio>
              <p:cMediaNode vol="80000">
                <p:cTn id="35" fill="hold" display="0">
                  <p:stCondLst>
                    <p:cond delay="indefinite"/>
                  </p:stCondLst>
                  <p:endCondLst>
                    <p:cond evt="onStopAudio" delay="0">
                      <p:tgtEl>
                        <p:sldTgt/>
                      </p:tgtEl>
                    </p:cond>
                  </p:endCondLst>
                </p:cTn>
                <p:tgtEl>
                  <p:spTgt spid="10"/>
                </p:tgtEl>
              </p:cMediaNode>
            </p:audio>
            <p:audio>
              <p:cMediaNode vol="80000">
                <p:cTn id="36" fill="hold" display="0">
                  <p:stCondLst>
                    <p:cond delay="indefinite"/>
                  </p:stCondLst>
                  <p:endCondLst>
                    <p:cond evt="onStopAudio" delay="0">
                      <p:tgtEl>
                        <p:sldTgt/>
                      </p:tgtEl>
                    </p:cond>
                  </p:endCondLst>
                </p:cTn>
                <p:tgtEl>
                  <p:spTgt spid="11"/>
                </p:tgtEl>
              </p:cMediaNode>
            </p:audio>
            <p:audio>
              <p:cMediaNode vol="80000">
                <p:cTn id="37" fill="hold" display="0">
                  <p:stCondLst>
                    <p:cond delay="indefinite"/>
                  </p:stCondLst>
                  <p:endCondLst>
                    <p:cond evt="onStopAudio" delay="0">
                      <p:tgtEl>
                        <p:sldTgt/>
                      </p:tgtEl>
                    </p:cond>
                  </p:endCondLst>
                </p:cTn>
                <p:tgtEl>
                  <p:spTgt spid="1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AF8C-A5F0-A36B-D593-336413145EC8}"/>
              </a:ext>
            </a:extLst>
          </p:cNvPr>
          <p:cNvSpPr>
            <a:spLocks noGrp="1"/>
          </p:cNvSpPr>
          <p:nvPr>
            <p:ph type="title"/>
          </p:nvPr>
        </p:nvSpPr>
        <p:spPr/>
        <p:txBody>
          <a:bodyPr/>
          <a:lstStyle/>
          <a:p>
            <a:r>
              <a:rPr lang="en-US"/>
              <a:t>User interface</a:t>
            </a:r>
          </a:p>
        </p:txBody>
      </p:sp>
      <p:sp>
        <p:nvSpPr>
          <p:cNvPr id="3" name="Content Placeholder 2">
            <a:extLst>
              <a:ext uri="{FF2B5EF4-FFF2-40B4-BE49-F238E27FC236}">
                <a16:creationId xmlns:a16="http://schemas.microsoft.com/office/drawing/2014/main" id="{6A1C71C2-FCF1-23A9-9678-5CA30D425785}"/>
              </a:ext>
            </a:extLst>
          </p:cNvPr>
          <p:cNvSpPr>
            <a:spLocks noGrp="1"/>
          </p:cNvSpPr>
          <p:nvPr>
            <p:ph idx="1"/>
          </p:nvPr>
        </p:nvSpPr>
        <p:spPr/>
        <p:txBody>
          <a:bodyPr/>
          <a:lstStyle/>
          <a:p>
            <a:r>
              <a:rPr lang="en-US"/>
              <a:t>The user will select the needs of their plant by connecting the garden to Wi-Fi and using our website to select the ideal conditions for their plant of choice.</a:t>
            </a:r>
          </a:p>
          <a:p>
            <a:r>
              <a:rPr lang="en-US"/>
              <a:t>Select by plant name from a list or input custom data.</a:t>
            </a:r>
          </a:p>
          <a:p>
            <a:r>
              <a:rPr lang="en-US"/>
              <a:t>The website will provide the data from the sensors on the project so that the user can see how the SMART Garden is caring for the plant.</a:t>
            </a:r>
            <a:endParaRPr lang="en-US">
              <a:highlight>
                <a:srgbClr val="FF0000"/>
              </a:highlight>
            </a:endParaRPr>
          </a:p>
        </p:txBody>
      </p:sp>
      <p:pic>
        <p:nvPicPr>
          <p:cNvPr id="4" name="Picture 3">
            <a:extLst>
              <a:ext uri="{FF2B5EF4-FFF2-40B4-BE49-F238E27FC236}">
                <a16:creationId xmlns:a16="http://schemas.microsoft.com/office/drawing/2014/main" id="{55004A50-100B-68CA-3593-50BA959E588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6" name="Recording (20)">
            <a:hlinkClick r:id="" action="ppaction://media"/>
            <a:extLst>
              <a:ext uri="{FF2B5EF4-FFF2-40B4-BE49-F238E27FC236}">
                <a16:creationId xmlns:a16="http://schemas.microsoft.com/office/drawing/2014/main" id="{D4F6A1DE-913D-0F19-EE57-7B35F5A01F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36625" y="3552825"/>
            <a:ext cx="609600" cy="609600"/>
          </a:xfrm>
          <a:prstGeom prst="rect">
            <a:avLst/>
          </a:prstGeom>
        </p:spPr>
      </p:pic>
    </p:spTree>
    <p:extLst>
      <p:ext uri="{BB962C8B-B14F-4D97-AF65-F5344CB8AC3E}">
        <p14:creationId xmlns:p14="http://schemas.microsoft.com/office/powerpoint/2010/main" val="9375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B6DF-C1C5-F871-7854-71D78FB35BE5}"/>
              </a:ext>
            </a:extLst>
          </p:cNvPr>
          <p:cNvSpPr>
            <a:spLocks noGrp="1"/>
          </p:cNvSpPr>
          <p:nvPr>
            <p:ph type="title"/>
          </p:nvPr>
        </p:nvSpPr>
        <p:spPr/>
        <p:txBody>
          <a:bodyPr/>
          <a:lstStyle/>
          <a:p>
            <a:r>
              <a:rPr lang="en-US"/>
              <a:t>Wireless Communication Method</a:t>
            </a:r>
          </a:p>
        </p:txBody>
      </p:sp>
      <p:graphicFrame>
        <p:nvGraphicFramePr>
          <p:cNvPr id="4" name="Content Placeholder 3">
            <a:extLst>
              <a:ext uri="{FF2B5EF4-FFF2-40B4-BE49-F238E27FC236}">
                <a16:creationId xmlns:a16="http://schemas.microsoft.com/office/drawing/2014/main" id="{DCF7BFDB-0865-2D30-8C72-0D7E287B8875}"/>
              </a:ext>
            </a:extLst>
          </p:cNvPr>
          <p:cNvGraphicFramePr>
            <a:graphicFrameLocks noGrp="1"/>
          </p:cNvGraphicFramePr>
          <p:nvPr>
            <p:ph idx="1"/>
            <p:extLst>
              <p:ext uri="{D42A27DB-BD31-4B8C-83A1-F6EECF244321}">
                <p14:modId xmlns:p14="http://schemas.microsoft.com/office/powerpoint/2010/main" val="1656229628"/>
              </p:ext>
            </p:extLst>
          </p:nvPr>
        </p:nvGraphicFramePr>
        <p:xfrm>
          <a:off x="515525" y="1446244"/>
          <a:ext cx="9449576" cy="1351065"/>
        </p:xfrm>
        <a:graphic>
          <a:graphicData uri="http://schemas.openxmlformats.org/drawingml/2006/table">
            <a:tbl>
              <a:tblPr firstRow="1" firstCol="1">
                <a:tableStyleId>{5C22544A-7EE6-4342-B048-85BDC9FD1C3A}</a:tableStyleId>
              </a:tblPr>
              <a:tblGrid>
                <a:gridCol w="1494691">
                  <a:extLst>
                    <a:ext uri="{9D8B030D-6E8A-4147-A177-3AD203B41FA5}">
                      <a16:colId xmlns:a16="http://schemas.microsoft.com/office/drawing/2014/main" val="1631643560"/>
                    </a:ext>
                  </a:extLst>
                </a:gridCol>
                <a:gridCol w="1955569">
                  <a:extLst>
                    <a:ext uri="{9D8B030D-6E8A-4147-A177-3AD203B41FA5}">
                      <a16:colId xmlns:a16="http://schemas.microsoft.com/office/drawing/2014/main" val="1134878764"/>
                    </a:ext>
                  </a:extLst>
                </a:gridCol>
                <a:gridCol w="1250358">
                  <a:extLst>
                    <a:ext uri="{9D8B030D-6E8A-4147-A177-3AD203B41FA5}">
                      <a16:colId xmlns:a16="http://schemas.microsoft.com/office/drawing/2014/main" val="3021987416"/>
                    </a:ext>
                  </a:extLst>
                </a:gridCol>
                <a:gridCol w="2268377">
                  <a:extLst>
                    <a:ext uri="{9D8B030D-6E8A-4147-A177-3AD203B41FA5}">
                      <a16:colId xmlns:a16="http://schemas.microsoft.com/office/drawing/2014/main" val="3781299975"/>
                    </a:ext>
                  </a:extLst>
                </a:gridCol>
                <a:gridCol w="2480581">
                  <a:extLst>
                    <a:ext uri="{9D8B030D-6E8A-4147-A177-3AD203B41FA5}">
                      <a16:colId xmlns:a16="http://schemas.microsoft.com/office/drawing/2014/main" val="452328980"/>
                    </a:ext>
                  </a:extLst>
                </a:gridCol>
              </a:tblGrid>
              <a:tr h="330619">
                <a:tc>
                  <a:txBody>
                    <a:bodyPr/>
                    <a:lstStyle/>
                    <a:p>
                      <a:pPr marL="0" marR="0" algn="ctr">
                        <a:lnSpc>
                          <a:spcPct val="107000"/>
                        </a:lnSpc>
                        <a:spcBef>
                          <a:spcPts val="0"/>
                        </a:spcBef>
                        <a:spcAft>
                          <a:spcPts val="0"/>
                        </a:spcAft>
                      </a:pPr>
                      <a:r>
                        <a:rPr lang="en-US" sz="1600">
                          <a:effectLst/>
                        </a:rPr>
                        <a:t>Method</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Data Rate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Range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Power Consumption</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Security</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6321675"/>
                  </a:ext>
                </a:extLst>
              </a:tr>
              <a:tr h="452215">
                <a:tc>
                  <a:txBody>
                    <a:bodyPr/>
                    <a:lstStyle/>
                    <a:p>
                      <a:pPr marL="0" marR="0" algn="ctr">
                        <a:lnSpc>
                          <a:spcPct val="107000"/>
                        </a:lnSpc>
                        <a:spcBef>
                          <a:spcPts val="0"/>
                        </a:spcBef>
                        <a:spcAft>
                          <a:spcPts val="0"/>
                        </a:spcAft>
                      </a:pPr>
                      <a:r>
                        <a:rPr lang="en-US" sz="1600">
                          <a:effectLst/>
                        </a:rPr>
                        <a:t>Wi-Fi</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~23-190 Mb/s </a:t>
                      </a:r>
                    </a:p>
                    <a:p>
                      <a:pPr marL="0" marR="0" algn="ctr">
                        <a:lnSpc>
                          <a:spcPct val="107000"/>
                        </a:lnSpc>
                        <a:spcBef>
                          <a:spcPts val="0"/>
                        </a:spcBef>
                        <a:spcAft>
                          <a:spcPts val="0"/>
                        </a:spcAft>
                      </a:pPr>
                      <a:r>
                        <a:rPr lang="en-US" sz="1600">
                          <a:effectLst/>
                        </a:rPr>
                        <a:t>(8Mb/s Arduino Uno)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20 m</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0.01 - 100 </a:t>
                      </a:r>
                      <a:r>
                        <a:rPr lang="en-US" sz="1600" err="1">
                          <a:effectLst/>
                        </a:rPr>
                        <a:t>mW</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Key-matching</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9620393"/>
                  </a:ext>
                </a:extLst>
              </a:tr>
              <a:tr h="330619">
                <a:tc>
                  <a:txBody>
                    <a:bodyPr/>
                    <a:lstStyle/>
                    <a:p>
                      <a:pPr marL="0" marR="0" algn="ctr">
                        <a:lnSpc>
                          <a:spcPct val="107000"/>
                        </a:lnSpc>
                        <a:spcBef>
                          <a:spcPts val="0"/>
                        </a:spcBef>
                        <a:spcAft>
                          <a:spcPts val="0"/>
                        </a:spcAft>
                      </a:pPr>
                      <a:r>
                        <a:rPr lang="en-US" sz="1600">
                          <a:effectLst/>
                        </a:rPr>
                        <a:t>Bluetooth</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~24 Mb/s</a:t>
                      </a:r>
                    </a:p>
                    <a:p>
                      <a:pPr marL="0" marR="0" lvl="0" indent="0" algn="ctr" defTabSz="914400" rtl="0" eaLnBrk="1" fontAlgn="auto" latinLnBrk="0" hangingPunct="1">
                        <a:lnSpc>
                          <a:spcPct val="107000"/>
                        </a:lnSpc>
                        <a:spcBef>
                          <a:spcPts val="0"/>
                        </a:spcBef>
                        <a:spcAft>
                          <a:spcPts val="0"/>
                        </a:spcAft>
                        <a:buClrTx/>
                        <a:buSzTx/>
                        <a:buFontTx/>
                        <a:buNone/>
                        <a:tabLst/>
                        <a:defRPr/>
                      </a:pPr>
                      <a:r>
                        <a:rPr lang="en-US" sz="1600" kern="1200">
                          <a:solidFill>
                            <a:schemeClr val="dk1"/>
                          </a:solidFill>
                          <a:effectLst/>
                          <a:latin typeface="+mn-lt"/>
                          <a:ea typeface="+mn-ea"/>
                          <a:cs typeface="+mn-cs"/>
                        </a:rPr>
                        <a:t>(8Mb/s Arduino Uno)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10 m</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40 – 100 </a:t>
                      </a:r>
                      <a:r>
                        <a:rPr lang="en-US" sz="1600" err="1">
                          <a:effectLst/>
                        </a:rPr>
                        <a:t>mW</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WPA3 / WEP</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098996"/>
                  </a:ext>
                </a:extLst>
              </a:tr>
            </a:tbl>
          </a:graphicData>
        </a:graphic>
      </p:graphicFrame>
      <p:sp>
        <p:nvSpPr>
          <p:cNvPr id="5" name="Content Placeholder 2">
            <a:extLst>
              <a:ext uri="{FF2B5EF4-FFF2-40B4-BE49-F238E27FC236}">
                <a16:creationId xmlns:a16="http://schemas.microsoft.com/office/drawing/2014/main" id="{F7BC859E-7F3F-5C9D-8C8F-6E74ED201F4C}"/>
              </a:ext>
            </a:extLst>
          </p:cNvPr>
          <p:cNvSpPr txBox="1">
            <a:spLocks/>
          </p:cNvSpPr>
          <p:nvPr/>
        </p:nvSpPr>
        <p:spPr>
          <a:xfrm>
            <a:off x="838200" y="2899611"/>
            <a:ext cx="9101537" cy="33299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data transfer rate is not an obstacle since our project doesn’t require transferring large files or a huge quantity of data. </a:t>
            </a:r>
          </a:p>
          <a:p>
            <a:r>
              <a:rPr lang="en-US"/>
              <a:t>Wi-Fi’s higher range means fewer limitations on where the garden can be placed.</a:t>
            </a:r>
          </a:p>
          <a:p>
            <a:r>
              <a:rPr lang="en-US"/>
              <a:t>Lower possible power consumption means the battery can last longer than if Bluetooth were used.</a:t>
            </a:r>
          </a:p>
          <a:p>
            <a:r>
              <a:rPr lang="en-US"/>
              <a:t>Wi-Fi is more secure than Bluetooth and products must be officially certified to be allowed to claim they are “Wi-Fi CERTIFIED”</a:t>
            </a:r>
          </a:p>
          <a:p>
            <a:r>
              <a:rPr lang="en-US"/>
              <a:t>Our final choice was to use Wi-Fi.</a:t>
            </a:r>
          </a:p>
        </p:txBody>
      </p:sp>
      <p:pic>
        <p:nvPicPr>
          <p:cNvPr id="1026" name="Picture 2">
            <a:extLst>
              <a:ext uri="{FF2B5EF4-FFF2-40B4-BE49-F238E27FC236}">
                <a16:creationId xmlns:a16="http://schemas.microsoft.com/office/drawing/2014/main" id="{EE30C733-C0A1-0592-4C53-318144EA2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90" y="4242324"/>
            <a:ext cx="2057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comms">
            <a:hlinkClick r:id="" action="ppaction://media"/>
            <a:extLst>
              <a:ext uri="{FF2B5EF4-FFF2-40B4-BE49-F238E27FC236}">
                <a16:creationId xmlns:a16="http://schemas.microsoft.com/office/drawing/2014/main" id="{6F10CB3F-5906-F854-EC8F-F88CD337ED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13585" y="6127750"/>
            <a:ext cx="730250" cy="730250"/>
          </a:xfrm>
          <a:prstGeom prst="rect">
            <a:avLst/>
          </a:prstGeom>
        </p:spPr>
      </p:pic>
    </p:spTree>
    <p:extLst>
      <p:ext uri="{BB962C8B-B14F-4D97-AF65-F5344CB8AC3E}">
        <p14:creationId xmlns:p14="http://schemas.microsoft.com/office/powerpoint/2010/main" val="6212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BD91-9BB0-A451-8980-D0FD09B0C2B2}"/>
              </a:ext>
            </a:extLst>
          </p:cNvPr>
          <p:cNvSpPr>
            <a:spLocks noGrp="1"/>
          </p:cNvSpPr>
          <p:nvPr>
            <p:ph type="title"/>
          </p:nvPr>
        </p:nvSpPr>
        <p:spPr/>
        <p:txBody>
          <a:bodyPr/>
          <a:lstStyle/>
          <a:p>
            <a:r>
              <a:rPr lang="en-US" err="1">
                <a:ea typeface="Calibri Light"/>
                <a:cs typeface="Calibri Light"/>
              </a:rPr>
              <a:t>WiFi</a:t>
            </a:r>
            <a:r>
              <a:rPr lang="en-US">
                <a:ea typeface="Calibri Light"/>
                <a:cs typeface="Calibri Light"/>
              </a:rPr>
              <a:t> Serial Transceiver </a:t>
            </a:r>
            <a:endParaRPr lang="en-US"/>
          </a:p>
        </p:txBody>
      </p:sp>
      <p:pic>
        <p:nvPicPr>
          <p:cNvPr id="5" name="Picture 5" descr="A picture containing text, electronics, circuit&#10;&#10;Description automatically generated">
            <a:extLst>
              <a:ext uri="{FF2B5EF4-FFF2-40B4-BE49-F238E27FC236}">
                <a16:creationId xmlns:a16="http://schemas.microsoft.com/office/drawing/2014/main" id="{2E003B4B-60FD-8EEC-B36B-04C8BDE0BAB7}"/>
              </a:ext>
            </a:extLst>
          </p:cNvPr>
          <p:cNvPicPr>
            <a:picLocks noGrp="1" noChangeAspect="1"/>
          </p:cNvPicPr>
          <p:nvPr>
            <p:ph idx="1"/>
          </p:nvPr>
        </p:nvPicPr>
        <p:blipFill>
          <a:blip r:embed="rId4"/>
          <a:stretch>
            <a:fillRect/>
          </a:stretch>
        </p:blipFill>
        <p:spPr>
          <a:xfrm>
            <a:off x="584259" y="1721386"/>
            <a:ext cx="2219192" cy="1885959"/>
          </a:xfrm>
        </p:spPr>
      </p:pic>
      <p:pic>
        <p:nvPicPr>
          <p:cNvPr id="3" name="Picture 3" descr="Diagram, schematic&#10;&#10;Description automatically generated">
            <a:extLst>
              <a:ext uri="{FF2B5EF4-FFF2-40B4-BE49-F238E27FC236}">
                <a16:creationId xmlns:a16="http://schemas.microsoft.com/office/drawing/2014/main" id="{6FB22A52-2322-98A1-3236-E1F508B39526}"/>
              </a:ext>
            </a:extLst>
          </p:cNvPr>
          <p:cNvPicPr>
            <a:picLocks noChangeAspect="1"/>
          </p:cNvPicPr>
          <p:nvPr/>
        </p:nvPicPr>
        <p:blipFill>
          <a:blip r:embed="rId5"/>
          <a:stretch>
            <a:fillRect/>
          </a:stretch>
        </p:blipFill>
        <p:spPr>
          <a:xfrm rot="5400000">
            <a:off x="2041078" y="2817815"/>
            <a:ext cx="4570185" cy="2372869"/>
          </a:xfrm>
          <a:prstGeom prst="rect">
            <a:avLst/>
          </a:prstGeom>
        </p:spPr>
      </p:pic>
      <p:pic>
        <p:nvPicPr>
          <p:cNvPr id="4" name="wifi module">
            <a:hlinkClick r:id="" action="ppaction://media"/>
            <a:extLst>
              <a:ext uri="{FF2B5EF4-FFF2-40B4-BE49-F238E27FC236}">
                <a16:creationId xmlns:a16="http://schemas.microsoft.com/office/drawing/2014/main" id="{36004593-077C-DDDD-3CD5-3E2CD235AE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41017" y="6046897"/>
            <a:ext cx="730250" cy="730250"/>
          </a:xfrm>
          <a:prstGeom prst="rect">
            <a:avLst/>
          </a:prstGeom>
        </p:spPr>
      </p:pic>
      <p:graphicFrame>
        <p:nvGraphicFramePr>
          <p:cNvPr id="8" name="TextBox 5">
            <a:extLst>
              <a:ext uri="{FF2B5EF4-FFF2-40B4-BE49-F238E27FC236}">
                <a16:creationId xmlns:a16="http://schemas.microsoft.com/office/drawing/2014/main" id="{7EC13C36-1984-8A4A-B0AD-C92F5533E197}"/>
              </a:ext>
            </a:extLst>
          </p:cNvPr>
          <p:cNvGraphicFramePr/>
          <p:nvPr>
            <p:extLst>
              <p:ext uri="{D42A27DB-BD31-4B8C-83A1-F6EECF244321}">
                <p14:modId xmlns:p14="http://schemas.microsoft.com/office/powerpoint/2010/main" val="1418792425"/>
              </p:ext>
            </p:extLst>
          </p:nvPr>
        </p:nvGraphicFramePr>
        <p:xfrm>
          <a:off x="7136878" y="504895"/>
          <a:ext cx="3694964" cy="58480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3645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7C76-682C-AD87-E841-B09DA530B3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C10B17-54FA-D715-BDE6-E3D6D1D4BD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0676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D3D8-5282-DE9B-C2C7-83F48C9D0BAE}"/>
              </a:ext>
            </a:extLst>
          </p:cNvPr>
          <p:cNvSpPr>
            <a:spLocks noGrp="1"/>
          </p:cNvSpPr>
          <p:nvPr>
            <p:ph type="title"/>
          </p:nvPr>
        </p:nvSpPr>
        <p:spPr/>
        <p:txBody>
          <a:bodyPr>
            <a:normAutofit/>
          </a:bodyPr>
          <a:lstStyle/>
          <a:p>
            <a:r>
              <a:rPr lang="en-US" sz="4400">
                <a:solidFill>
                  <a:schemeClr val="bg1"/>
                </a:solidFill>
              </a:rPr>
              <a:t>Key Goals</a:t>
            </a:r>
            <a:endParaRPr lang="en-US">
              <a:solidFill>
                <a:schemeClr val="bg1"/>
              </a:solidFill>
            </a:endParaRPr>
          </a:p>
        </p:txBody>
      </p:sp>
      <p:graphicFrame>
        <p:nvGraphicFramePr>
          <p:cNvPr id="2059" name="Content Placeholder 2">
            <a:extLst>
              <a:ext uri="{FF2B5EF4-FFF2-40B4-BE49-F238E27FC236}">
                <a16:creationId xmlns:a16="http://schemas.microsoft.com/office/drawing/2014/main" id="{BDD4ABB8-B66C-5ECE-95E0-6FDB05B22215}"/>
              </a:ext>
            </a:extLst>
          </p:cNvPr>
          <p:cNvGraphicFramePr>
            <a:graphicFrameLocks noGrp="1"/>
          </p:cNvGraphicFramePr>
          <p:nvPr>
            <p:ph idx="1"/>
            <p:extLst>
              <p:ext uri="{D42A27DB-BD31-4B8C-83A1-F6EECF244321}">
                <p14:modId xmlns:p14="http://schemas.microsoft.com/office/powerpoint/2010/main" val="1325669635"/>
              </p:ext>
            </p:extLst>
          </p:nvPr>
        </p:nvGraphicFramePr>
        <p:xfrm>
          <a:off x="5147522" y="2276856"/>
          <a:ext cx="5777727" cy="4122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Leaf with solid fill">
            <a:extLst>
              <a:ext uri="{FF2B5EF4-FFF2-40B4-BE49-F238E27FC236}">
                <a16:creationId xmlns:a16="http://schemas.microsoft.com/office/drawing/2014/main" id="{F7C05F60-E80F-E4DA-7136-07211E425FB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9101" r="-1" b="13137"/>
          <a:stretch/>
        </p:blipFill>
        <p:spPr bwMode="auto">
          <a:xfrm>
            <a:off x="234856" y="2717935"/>
            <a:ext cx="3780847" cy="29400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with a mustache&#10;&#10;Description automatically generated with medium confidence">
            <a:extLst>
              <a:ext uri="{FF2B5EF4-FFF2-40B4-BE49-F238E27FC236}">
                <a16:creationId xmlns:a16="http://schemas.microsoft.com/office/drawing/2014/main" id="{67DAD0B6-FA58-052B-649F-0671D95A810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5249" y="111228"/>
            <a:ext cx="1266751" cy="1688641"/>
          </a:xfrm>
          <a:prstGeom prst="rect">
            <a:avLst/>
          </a:prstGeom>
        </p:spPr>
      </p:pic>
      <p:pic>
        <p:nvPicPr>
          <p:cNvPr id="6" name="Audio Recording Apr 15, 2023 at 10:58:15 PM">
            <a:hlinkClick r:id="" action="ppaction://media"/>
            <a:extLst>
              <a:ext uri="{FF2B5EF4-FFF2-40B4-BE49-F238E27FC236}">
                <a16:creationId xmlns:a16="http://schemas.microsoft.com/office/drawing/2014/main" id="{287C414B-DCF7-9C9D-6E58-2DCC817F9BF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76152" y="6944193"/>
            <a:ext cx="812800" cy="812800"/>
          </a:xfrm>
          <a:prstGeom prst="rect">
            <a:avLst/>
          </a:prstGeom>
        </p:spPr>
      </p:pic>
    </p:spTree>
    <p:extLst>
      <p:ext uri="{BB962C8B-B14F-4D97-AF65-F5344CB8AC3E}">
        <p14:creationId xmlns:p14="http://schemas.microsoft.com/office/powerpoint/2010/main" val="1209779983"/>
      </p:ext>
    </p:extLst>
  </p:cSld>
  <p:clrMapOvr>
    <a:masterClrMapping/>
  </p:clrMapOvr>
  <mc:AlternateContent xmlns:mc="http://schemas.openxmlformats.org/markup-compatibility/2006" xmlns:p14="http://schemas.microsoft.com/office/powerpoint/2010/main">
    <mc:Choice Requires="p14">
      <p:transition spd="slow" p14:dur="2000" advTm="46889"/>
    </mc:Choice>
    <mc:Fallback xmlns="">
      <p:transition spd="slow" advTm="468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BD91-9BB0-A451-8980-D0FD09B0C2B2}"/>
              </a:ext>
            </a:extLst>
          </p:cNvPr>
          <p:cNvSpPr>
            <a:spLocks noGrp="1"/>
          </p:cNvSpPr>
          <p:nvPr>
            <p:ph type="title"/>
          </p:nvPr>
        </p:nvSpPr>
        <p:spPr>
          <a:xfrm>
            <a:off x="630936" y="639520"/>
            <a:ext cx="3429000" cy="1719072"/>
          </a:xfrm>
        </p:spPr>
        <p:txBody>
          <a:bodyPr anchor="b">
            <a:normAutofit/>
          </a:bodyPr>
          <a:lstStyle/>
          <a:p>
            <a:r>
              <a:rPr lang="en-US" sz="5000">
                <a:ea typeface="Calibri Light"/>
                <a:cs typeface="Calibri Light"/>
              </a:rPr>
              <a:t>WiFi Serial Transceiver </a:t>
            </a:r>
            <a:endParaRPr lang="en-US" sz="5000"/>
          </a:p>
        </p:txBody>
      </p:sp>
      <p:pic>
        <p:nvPicPr>
          <p:cNvPr id="8" name="Picture 8" descr="A picture containing text, electronics&#10;&#10;Description automatically generated">
            <a:extLst>
              <a:ext uri="{FF2B5EF4-FFF2-40B4-BE49-F238E27FC236}">
                <a16:creationId xmlns:a16="http://schemas.microsoft.com/office/drawing/2014/main" id="{D4C3C010-04C2-92E1-FE17-F374B40FEF94}"/>
              </a:ext>
            </a:extLst>
          </p:cNvPr>
          <p:cNvPicPr>
            <a:picLocks noGrp="1" noChangeAspect="1"/>
          </p:cNvPicPr>
          <p:nvPr>
            <p:ph idx="1"/>
          </p:nvPr>
        </p:nvPicPr>
        <p:blipFill>
          <a:blip r:embed="rId4"/>
          <a:stretch>
            <a:fillRect/>
          </a:stretch>
        </p:blipFill>
        <p:spPr>
          <a:xfrm>
            <a:off x="5754956" y="1736054"/>
            <a:ext cx="4511424" cy="3385891"/>
          </a:xfrm>
        </p:spPr>
      </p:pic>
      <p:sp>
        <p:nvSpPr>
          <p:cNvPr id="6" name="TextBox 5">
            <a:extLst>
              <a:ext uri="{FF2B5EF4-FFF2-40B4-BE49-F238E27FC236}">
                <a16:creationId xmlns:a16="http://schemas.microsoft.com/office/drawing/2014/main" id="{C5038AB9-390D-A1EB-8F82-CF60A22811FE}"/>
              </a:ext>
            </a:extLst>
          </p:cNvPr>
          <p:cNvSpPr txBox="1"/>
          <p:nvPr/>
        </p:nvSpPr>
        <p:spPr>
          <a:xfrm>
            <a:off x="6729438" y="755647"/>
            <a:ext cx="47669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endParaRPr lang="en-US" sz="2800">
              <a:ea typeface="Calibri"/>
              <a:cs typeface="Calibri"/>
            </a:endParaRPr>
          </a:p>
        </p:txBody>
      </p:sp>
      <p:pic>
        <p:nvPicPr>
          <p:cNvPr id="3" name="wifi demo">
            <a:hlinkClick r:id="" action="ppaction://media"/>
            <a:extLst>
              <a:ext uri="{FF2B5EF4-FFF2-40B4-BE49-F238E27FC236}">
                <a16:creationId xmlns:a16="http://schemas.microsoft.com/office/drawing/2014/main" id="{CCA8AF5E-8CAF-45AF-18C7-312AF3B253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5115" y="6405885"/>
            <a:ext cx="508514" cy="508514"/>
          </a:xfrm>
          <a:prstGeom prst="rect">
            <a:avLst/>
          </a:prstGeom>
        </p:spPr>
      </p:pic>
    </p:spTree>
    <p:extLst>
      <p:ext uri="{BB962C8B-B14F-4D97-AF65-F5344CB8AC3E}">
        <p14:creationId xmlns:p14="http://schemas.microsoft.com/office/powerpoint/2010/main" val="55468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F917-9915-4DDF-7155-EBA28681A8E4}"/>
              </a:ext>
            </a:extLst>
          </p:cNvPr>
          <p:cNvSpPr>
            <a:spLocks noGrp="1"/>
          </p:cNvSpPr>
          <p:nvPr>
            <p:ph type="title"/>
          </p:nvPr>
        </p:nvSpPr>
        <p:spPr/>
        <p:txBody>
          <a:bodyPr/>
          <a:lstStyle/>
          <a:p>
            <a:r>
              <a:rPr lang="en-US"/>
              <a:t>GANTT SLIDE HERE</a:t>
            </a:r>
          </a:p>
        </p:txBody>
      </p:sp>
      <p:sp>
        <p:nvSpPr>
          <p:cNvPr id="3" name="Content Placeholder 2">
            <a:extLst>
              <a:ext uri="{FF2B5EF4-FFF2-40B4-BE49-F238E27FC236}">
                <a16:creationId xmlns:a16="http://schemas.microsoft.com/office/drawing/2014/main" id="{17418E97-6A40-1DD0-799D-1F2B1650D2AC}"/>
              </a:ext>
            </a:extLst>
          </p:cNvPr>
          <p:cNvSpPr>
            <a:spLocks noGrp="1"/>
          </p:cNvSpPr>
          <p:nvPr>
            <p:ph idx="1"/>
          </p:nvPr>
        </p:nvSpPr>
        <p:spPr/>
        <p:txBody>
          <a:bodyPr/>
          <a:lstStyle/>
          <a:p>
            <a:r>
              <a:rPr lang="en-US"/>
              <a:t>optional</a:t>
            </a:r>
          </a:p>
        </p:txBody>
      </p:sp>
    </p:spTree>
    <p:extLst>
      <p:ext uri="{BB962C8B-B14F-4D97-AF65-F5344CB8AC3E}">
        <p14:creationId xmlns:p14="http://schemas.microsoft.com/office/powerpoint/2010/main" val="3342879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00FB-C1CC-DE7A-96C4-1A75EF56B2B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Budget</a:t>
            </a:r>
          </a:p>
        </p:txBody>
      </p:sp>
      <p:pic>
        <p:nvPicPr>
          <p:cNvPr id="15" name="Picture 16" descr="Table&#10;&#10;Description automatically generated">
            <a:extLst>
              <a:ext uri="{FF2B5EF4-FFF2-40B4-BE49-F238E27FC236}">
                <a16:creationId xmlns:a16="http://schemas.microsoft.com/office/drawing/2014/main" id="{AF864BF2-1F89-6D68-969A-B96802B3EB57}"/>
              </a:ext>
            </a:extLst>
          </p:cNvPr>
          <p:cNvPicPr>
            <a:picLocks noGrp="1" noChangeAspect="1"/>
          </p:cNvPicPr>
          <p:nvPr>
            <p:ph idx="1"/>
          </p:nvPr>
        </p:nvPicPr>
        <p:blipFill>
          <a:blip r:embed="rId4"/>
          <a:stretch>
            <a:fillRect/>
          </a:stretch>
        </p:blipFill>
        <p:spPr>
          <a:xfrm>
            <a:off x="4038600" y="1549400"/>
            <a:ext cx="2486025" cy="3754438"/>
          </a:xfrm>
        </p:spPr>
      </p:pic>
      <p:pic>
        <p:nvPicPr>
          <p:cNvPr id="17" name="Picture 18" descr="Table&#10;&#10;Description automatically generated">
            <a:extLst>
              <a:ext uri="{FF2B5EF4-FFF2-40B4-BE49-F238E27FC236}">
                <a16:creationId xmlns:a16="http://schemas.microsoft.com/office/drawing/2014/main" id="{3041B68C-2ED9-9F73-22C7-B2D6826B01CD}"/>
              </a:ext>
            </a:extLst>
          </p:cNvPr>
          <p:cNvPicPr>
            <a:picLocks noChangeAspect="1"/>
          </p:cNvPicPr>
          <p:nvPr/>
        </p:nvPicPr>
        <p:blipFill>
          <a:blip r:embed="rId5"/>
          <a:stretch>
            <a:fillRect/>
          </a:stretch>
        </p:blipFill>
        <p:spPr>
          <a:xfrm>
            <a:off x="6573838" y="1549400"/>
            <a:ext cx="4652963" cy="3754438"/>
          </a:xfrm>
          <a:prstGeom prst="rect">
            <a:avLst/>
          </a:prstGeom>
        </p:spPr>
      </p:pic>
      <p:pic>
        <p:nvPicPr>
          <p:cNvPr id="3" name="budget">
            <a:hlinkClick r:id="" action="ppaction://media"/>
            <a:extLst>
              <a:ext uri="{FF2B5EF4-FFF2-40B4-BE49-F238E27FC236}">
                <a16:creationId xmlns:a16="http://schemas.microsoft.com/office/drawing/2014/main" id="{0A7B563C-0C02-BD6C-05D0-545A6E4BAB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196990" y="6122761"/>
            <a:ext cx="730250" cy="730250"/>
          </a:xfrm>
          <a:prstGeom prst="rect">
            <a:avLst/>
          </a:prstGeom>
        </p:spPr>
      </p:pic>
    </p:spTree>
    <p:extLst>
      <p:ext uri="{BB962C8B-B14F-4D97-AF65-F5344CB8AC3E}">
        <p14:creationId xmlns:p14="http://schemas.microsoft.com/office/powerpoint/2010/main" val="439667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4DB2-72F7-D6F1-711E-012CA998F08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Soil Moisture Level Equation</a:t>
            </a:r>
          </a:p>
        </p:txBody>
      </p:sp>
      <p:pic>
        <p:nvPicPr>
          <p:cNvPr id="4" name="Picture 4" descr="Chart, line chart&#10;&#10;Description automatically generated">
            <a:extLst>
              <a:ext uri="{FF2B5EF4-FFF2-40B4-BE49-F238E27FC236}">
                <a16:creationId xmlns:a16="http://schemas.microsoft.com/office/drawing/2014/main" id="{09EDD415-8502-10D3-5DAC-D173ECEE4A5C}"/>
              </a:ext>
            </a:extLst>
          </p:cNvPr>
          <p:cNvPicPr>
            <a:picLocks noGrp="1" noChangeAspect="1"/>
          </p:cNvPicPr>
          <p:nvPr>
            <p:ph idx="1"/>
          </p:nvPr>
        </p:nvPicPr>
        <p:blipFill>
          <a:blip r:embed="rId4"/>
          <a:stretch>
            <a:fillRect/>
          </a:stretch>
        </p:blipFill>
        <p:spPr>
          <a:xfrm>
            <a:off x="4967301" y="961812"/>
            <a:ext cx="5330796" cy="4930987"/>
          </a:xfrm>
          <a:prstGeom prst="rect">
            <a:avLst/>
          </a:prstGeom>
        </p:spPr>
      </p:pic>
      <p:pic>
        <p:nvPicPr>
          <p:cNvPr id="3" name="Moisture equation">
            <a:hlinkClick r:id="" action="ppaction://media"/>
            <a:extLst>
              <a:ext uri="{FF2B5EF4-FFF2-40B4-BE49-F238E27FC236}">
                <a16:creationId xmlns:a16="http://schemas.microsoft.com/office/drawing/2014/main" id="{5D8C2B51-3852-7874-F2B4-DC9EDED1CB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9320" y="5816390"/>
            <a:ext cx="730250" cy="730250"/>
          </a:xfrm>
          <a:prstGeom prst="rect">
            <a:avLst/>
          </a:prstGeom>
        </p:spPr>
      </p:pic>
    </p:spTree>
    <p:extLst>
      <p:ext uri="{BB962C8B-B14F-4D97-AF65-F5344CB8AC3E}">
        <p14:creationId xmlns:p14="http://schemas.microsoft.com/office/powerpoint/2010/main" val="157053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0027" fill="hold"/>
                                        <p:tgtEl>
                                          <p:spTgt spid="3"/>
                                        </p:tgtEl>
                                      </p:cBhvr>
                                    </p:cmd>
                                  </p:childTnLst>
                                </p:cTn>
                              </p:par>
                            </p:childTnLst>
                          </p:cTn>
                        </p:par>
                      </p:childTnLst>
                    </p:cTn>
                  </p:par>
                </p:childTnLst>
              </p:cTn>
              <p:nextCondLst>
                <p:cond evt="onClick" delay="0">
                  <p:tgtEl>
                    <p:spTgt spid="3"/>
                  </p:tgtEl>
                </p:cond>
              </p:nextCondLst>
            </p:seq>
            <p:audio>
              <p:cMediaNode>
                <p:cTn id="12"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B2D5-659D-1955-D5C4-C314DBBE4C0D}"/>
              </a:ext>
            </a:extLst>
          </p:cNvPr>
          <p:cNvSpPr>
            <a:spLocks noGrp="1"/>
          </p:cNvSpPr>
          <p:nvPr>
            <p:ph type="title"/>
          </p:nvPr>
        </p:nvSpPr>
        <p:spPr>
          <a:xfrm>
            <a:off x="640080" y="325369"/>
            <a:ext cx="4368602" cy="1956841"/>
          </a:xfrm>
        </p:spPr>
        <p:txBody>
          <a:bodyPr anchor="b">
            <a:normAutofit/>
          </a:bodyPr>
          <a:lstStyle/>
          <a:p>
            <a:r>
              <a:rPr lang="en-US" sz="5400">
                <a:cs typeface="Calibri Light"/>
              </a:rPr>
              <a:t>Future Works</a:t>
            </a:r>
            <a:endParaRPr lang="en-US" sz="5400"/>
          </a:p>
        </p:txBody>
      </p:sp>
      <p:sp>
        <p:nvSpPr>
          <p:cNvPr id="20" name="Content Placeholder 10">
            <a:extLst>
              <a:ext uri="{FF2B5EF4-FFF2-40B4-BE49-F238E27FC236}">
                <a16:creationId xmlns:a16="http://schemas.microsoft.com/office/drawing/2014/main" id="{66974A57-F7DE-2C3F-4D30-F5C7CFBB4EF5}"/>
              </a:ext>
            </a:extLst>
          </p:cNvPr>
          <p:cNvSpPr>
            <a:spLocks noGrp="1"/>
          </p:cNvSpPr>
          <p:nvPr>
            <p:ph idx="1"/>
          </p:nvPr>
        </p:nvSpPr>
        <p:spPr>
          <a:xfrm>
            <a:off x="640080" y="2905556"/>
            <a:ext cx="4243589" cy="3320668"/>
          </a:xfrm>
        </p:spPr>
        <p:txBody>
          <a:bodyPr vert="horz" lIns="91440" tIns="45720" rIns="91440" bIns="45720" rtlCol="0" anchor="t">
            <a:normAutofit/>
          </a:bodyPr>
          <a:lstStyle/>
          <a:p>
            <a:pPr>
              <a:lnSpc>
                <a:spcPct val="200000"/>
              </a:lnSpc>
            </a:pPr>
            <a:r>
              <a:rPr lang="en-US" sz="2200">
                <a:cs typeface="Calibri"/>
              </a:rPr>
              <a:t>Mobile Application</a:t>
            </a:r>
            <a:endParaRPr lang="en-US">
              <a:cs typeface="Calibri" panose="020F0502020204030204"/>
            </a:endParaRPr>
          </a:p>
          <a:p>
            <a:pPr>
              <a:lnSpc>
                <a:spcPct val="200000"/>
              </a:lnSpc>
            </a:pPr>
            <a:r>
              <a:rPr lang="en-US" sz="2200">
                <a:cs typeface="Calibri"/>
              </a:rPr>
              <a:t>Solar Array</a:t>
            </a:r>
          </a:p>
          <a:p>
            <a:pPr>
              <a:lnSpc>
                <a:spcPct val="200000"/>
              </a:lnSpc>
            </a:pPr>
            <a:r>
              <a:rPr lang="en-US" sz="2200">
                <a:cs typeface="Calibri"/>
              </a:rPr>
              <a:t>Battery Powered</a:t>
            </a:r>
          </a:p>
        </p:txBody>
      </p:sp>
      <p:pic>
        <p:nvPicPr>
          <p:cNvPr id="7" name="Picture 7" descr="Royalty Free Ahead Stock Photos | rawpixel">
            <a:extLst>
              <a:ext uri="{FF2B5EF4-FFF2-40B4-BE49-F238E27FC236}">
                <a16:creationId xmlns:a16="http://schemas.microsoft.com/office/drawing/2014/main" id="{9D997C26-606F-6D89-B46C-61D66949C293}"/>
              </a:ext>
            </a:extLst>
          </p:cNvPr>
          <p:cNvPicPr>
            <a:picLocks noChangeAspect="1"/>
          </p:cNvPicPr>
          <p:nvPr/>
        </p:nvPicPr>
        <p:blipFill rotWithShape="1">
          <a:blip r:embed="rId4"/>
          <a:srcRect l="19339" r="2048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8" name="future">
            <a:hlinkClick r:id="" action="ppaction://media"/>
            <a:extLst>
              <a:ext uri="{FF2B5EF4-FFF2-40B4-BE49-F238E27FC236}">
                <a16:creationId xmlns:a16="http://schemas.microsoft.com/office/drawing/2014/main" id="{82359886-5423-2AAB-279C-64C3AB78F0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6989" y="6122761"/>
            <a:ext cx="730250" cy="730250"/>
          </a:xfrm>
          <a:prstGeom prst="rect">
            <a:avLst/>
          </a:prstGeom>
        </p:spPr>
      </p:pic>
    </p:spTree>
    <p:extLst>
      <p:ext uri="{BB962C8B-B14F-4D97-AF65-F5344CB8AC3E}">
        <p14:creationId xmlns:p14="http://schemas.microsoft.com/office/powerpoint/2010/main" val="262235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6800" fill="hold"/>
                                        <p:tgtEl>
                                          <p:spTgt spid="8"/>
                                        </p:tgtEl>
                                      </p:cBhvr>
                                    </p:cmd>
                                  </p:childTnLst>
                                </p:cTn>
                              </p:par>
                            </p:childTnLst>
                          </p:cTn>
                        </p:par>
                      </p:childTnLst>
                    </p:cTn>
                  </p:par>
                </p:childTnLst>
              </p:cTn>
              <p:nextCondLst>
                <p:cond evt="onClick" delay="0">
                  <p:tgtEl>
                    <p:spTgt spid="8"/>
                  </p:tgtEl>
                </p:cond>
              </p:nextCondLst>
            </p:seq>
            <p:audio>
              <p:cMediaNode>
                <p:cTn id="12" fill="hold" display="0">
                  <p:stCondLst>
                    <p:cond delay="indefinite"/>
                  </p:stCondLst>
                  <p:endCondLst>
                    <p:cond evt="onStopAudio" delay="0">
                      <p:tgtEl>
                        <p:sldTgt/>
                      </p:tgtEl>
                    </p:cond>
                  </p:endCondLst>
                </p:cTn>
                <p:tgtEl>
                  <p:spTgt spid="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0">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2">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4">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6D3BC6-1DDE-E3DF-00DE-3F2F228B8505}"/>
              </a:ext>
            </a:extLst>
          </p:cNvPr>
          <p:cNvSpPr>
            <a:spLocks noGrp="1"/>
          </p:cNvSpPr>
          <p:nvPr>
            <p:ph type="title"/>
          </p:nvPr>
        </p:nvSpPr>
        <p:spPr>
          <a:xfrm>
            <a:off x="621792" y="1161288"/>
            <a:ext cx="3602736" cy="4526280"/>
          </a:xfrm>
        </p:spPr>
        <p:txBody>
          <a:bodyPr>
            <a:normAutofit/>
          </a:bodyPr>
          <a:lstStyle/>
          <a:p>
            <a:r>
              <a:rPr lang="en-US" sz="4000"/>
              <a:t>Conclusion</a:t>
            </a:r>
          </a:p>
        </p:txBody>
      </p:sp>
      <p:sp>
        <p:nvSpPr>
          <p:cNvPr id="22" name="Rectangle 1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clusion">
            <a:hlinkClick r:id="" action="ppaction://media"/>
            <a:extLst>
              <a:ext uri="{FF2B5EF4-FFF2-40B4-BE49-F238E27FC236}">
                <a16:creationId xmlns:a16="http://schemas.microsoft.com/office/drawing/2014/main" id="{C29A081F-6BF5-CF72-D14F-65C2015850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197389" y="6299743"/>
            <a:ext cx="559155" cy="559155"/>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507D794E-03B0-74E8-312B-7B8EB5F5B4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33910" y="1085489"/>
            <a:ext cx="6237172" cy="4677878"/>
          </a:xfrm>
          <a:prstGeom prst="rect">
            <a:avLst/>
          </a:prstGeom>
        </p:spPr>
      </p:pic>
    </p:spTree>
    <p:extLst>
      <p:ext uri="{BB962C8B-B14F-4D97-AF65-F5344CB8AC3E}">
        <p14:creationId xmlns:p14="http://schemas.microsoft.com/office/powerpoint/2010/main" val="138962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5420" fill="hold"/>
                                        <p:tgtEl>
                                          <p:spTgt spid="4"/>
                                        </p:tgtEl>
                                      </p:cBhvr>
                                    </p:cmd>
                                  </p:childTnLst>
                                </p:cTn>
                              </p:par>
                            </p:childTnLst>
                          </p:cTn>
                        </p:par>
                      </p:childTnLst>
                    </p:cTn>
                  </p:par>
                </p:childTnLst>
              </p:cTn>
              <p:nextCondLst>
                <p:cond evt="onClick" delay="0">
                  <p:tgtEl>
                    <p:spTgt spid="4"/>
                  </p:tgtEl>
                </p:cond>
              </p:nextCondLst>
            </p:seq>
            <p:audio>
              <p:cMediaNode>
                <p:cTn id="12"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0952-273E-36EE-F133-0763FD3DDE1E}"/>
              </a:ext>
            </a:extLst>
          </p:cNvPr>
          <p:cNvSpPr>
            <a:spLocks noGrp="1"/>
          </p:cNvSpPr>
          <p:nvPr>
            <p:ph type="title"/>
          </p:nvPr>
        </p:nvSpPr>
        <p:spPr>
          <a:xfrm>
            <a:off x="104178" y="981222"/>
            <a:ext cx="4020147" cy="3730752"/>
          </a:xfrm>
        </p:spPr>
        <p:txBody>
          <a:bodyPr vert="horz" lIns="91440" tIns="45720" rIns="91440" bIns="45720" rtlCol="0" anchor="t">
            <a:normAutofit/>
          </a:bodyPr>
          <a:lstStyle/>
          <a:p>
            <a:r>
              <a:rPr lang="en-US" sz="5000" kern="1200" spc="100" baseline="0">
                <a:solidFill>
                  <a:schemeClr val="tx1">
                    <a:lumMod val="85000"/>
                    <a:lumOff val="15000"/>
                  </a:schemeClr>
                </a:solidFill>
                <a:latin typeface="+mn-lt"/>
                <a:ea typeface="+mj-ea"/>
                <a:cs typeface="+mj-cs"/>
              </a:rPr>
              <a:t>SMART Garden Requirements and Specifications</a:t>
            </a:r>
          </a:p>
        </p:txBody>
      </p:sp>
      <p:graphicFrame>
        <p:nvGraphicFramePr>
          <p:cNvPr id="4" name="Table 4">
            <a:extLst>
              <a:ext uri="{FF2B5EF4-FFF2-40B4-BE49-F238E27FC236}">
                <a16:creationId xmlns:a16="http://schemas.microsoft.com/office/drawing/2014/main" id="{C61E48C7-34C7-DF9E-AD6C-FB87802C63F1}"/>
              </a:ext>
            </a:extLst>
          </p:cNvPr>
          <p:cNvGraphicFramePr>
            <a:graphicFrameLocks noGrp="1"/>
          </p:cNvGraphicFramePr>
          <p:nvPr/>
        </p:nvGraphicFramePr>
        <p:xfrm>
          <a:off x="5175048" y="462213"/>
          <a:ext cx="6525485" cy="5933574"/>
        </p:xfrm>
        <a:graphic>
          <a:graphicData uri="http://schemas.openxmlformats.org/drawingml/2006/table">
            <a:tbl>
              <a:tblPr firstRow="1" bandRow="1">
                <a:tableStyleId>{5C22544A-7EE6-4342-B048-85BDC9FD1C3A}</a:tableStyleId>
              </a:tblPr>
              <a:tblGrid>
                <a:gridCol w="3317673">
                  <a:extLst>
                    <a:ext uri="{9D8B030D-6E8A-4147-A177-3AD203B41FA5}">
                      <a16:colId xmlns:a16="http://schemas.microsoft.com/office/drawing/2014/main" val="1233991418"/>
                    </a:ext>
                  </a:extLst>
                </a:gridCol>
                <a:gridCol w="3207812">
                  <a:extLst>
                    <a:ext uri="{9D8B030D-6E8A-4147-A177-3AD203B41FA5}">
                      <a16:colId xmlns:a16="http://schemas.microsoft.com/office/drawing/2014/main" val="396614205"/>
                    </a:ext>
                  </a:extLst>
                </a:gridCol>
              </a:tblGrid>
              <a:tr h="566322">
                <a:tc>
                  <a:txBody>
                    <a:bodyPr/>
                    <a:lstStyle/>
                    <a:p>
                      <a:r>
                        <a:rPr lang="en-US" sz="1700"/>
                        <a:t>Requirement </a:t>
                      </a:r>
                    </a:p>
                  </a:txBody>
                  <a:tcPr marL="85177" marR="85177" marT="42588" marB="42588">
                    <a:solidFill>
                      <a:schemeClr val="tx1">
                        <a:lumMod val="65000"/>
                        <a:lumOff val="35000"/>
                      </a:schemeClr>
                    </a:solidFill>
                  </a:tcPr>
                </a:tc>
                <a:tc>
                  <a:txBody>
                    <a:bodyPr/>
                    <a:lstStyle/>
                    <a:p>
                      <a:r>
                        <a:rPr lang="en-US" sz="1700"/>
                        <a:t>Specification</a:t>
                      </a:r>
                    </a:p>
                  </a:txBody>
                  <a:tcPr marL="85177" marR="85177" marT="42588" marB="42588">
                    <a:solidFill>
                      <a:schemeClr val="tx1">
                        <a:lumMod val="65000"/>
                        <a:lumOff val="35000"/>
                      </a:schemeClr>
                    </a:solidFill>
                  </a:tcPr>
                </a:tc>
                <a:extLst>
                  <a:ext uri="{0D108BD9-81ED-4DB2-BD59-A6C34878D82A}">
                    <a16:rowId xmlns:a16="http://schemas.microsoft.com/office/drawing/2014/main" val="3406182394"/>
                  </a:ext>
                </a:extLst>
              </a:tr>
              <a:tr h="643548">
                <a:tc>
                  <a:txBody>
                    <a:bodyPr/>
                    <a:lstStyle/>
                    <a:p>
                      <a:r>
                        <a:rPr lang="en-US" sz="1700">
                          <a:solidFill>
                            <a:schemeClr val="bg1">
                              <a:lumMod val="85000"/>
                            </a:schemeClr>
                          </a:solidFill>
                        </a:rPr>
                        <a:t>Accurate Soil Moisture Readings</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Averaged readings from 3 sensors</a:t>
                      </a:r>
                    </a:p>
                  </a:txBody>
                  <a:tcPr marL="85177" marR="85177" marT="42588" marB="42588">
                    <a:solidFill>
                      <a:schemeClr val="tx1">
                        <a:lumMod val="65000"/>
                        <a:lumOff val="35000"/>
                      </a:schemeClr>
                    </a:solidFill>
                  </a:tcPr>
                </a:tc>
                <a:extLst>
                  <a:ext uri="{0D108BD9-81ED-4DB2-BD59-A6C34878D82A}">
                    <a16:rowId xmlns:a16="http://schemas.microsoft.com/office/drawing/2014/main" val="3291554345"/>
                  </a:ext>
                </a:extLst>
              </a:tr>
              <a:tr h="643548">
                <a:tc>
                  <a:txBody>
                    <a:bodyPr/>
                    <a:lstStyle/>
                    <a:p>
                      <a:r>
                        <a:rPr lang="en-US" sz="1700">
                          <a:solidFill>
                            <a:schemeClr val="bg1">
                              <a:lumMod val="85000"/>
                            </a:schemeClr>
                          </a:solidFill>
                        </a:rPr>
                        <a:t>Accurate Temperature Readings</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  0.5 Degrees Fahrenheit </a:t>
                      </a:r>
                    </a:p>
                  </a:txBody>
                  <a:tcPr marL="85177" marR="85177" marT="42588" marB="42588">
                    <a:solidFill>
                      <a:schemeClr val="tx1">
                        <a:lumMod val="65000"/>
                        <a:lumOff val="35000"/>
                      </a:schemeClr>
                    </a:solidFill>
                  </a:tcPr>
                </a:tc>
                <a:extLst>
                  <a:ext uri="{0D108BD9-81ED-4DB2-BD59-A6C34878D82A}">
                    <a16:rowId xmlns:a16="http://schemas.microsoft.com/office/drawing/2014/main" val="2565371733"/>
                  </a:ext>
                </a:extLst>
              </a:tr>
              <a:tr h="643548">
                <a:tc>
                  <a:txBody>
                    <a:bodyPr/>
                    <a:lstStyle/>
                    <a:p>
                      <a:r>
                        <a:rPr lang="en-US" sz="1700">
                          <a:solidFill>
                            <a:schemeClr val="bg1">
                              <a:lumMod val="85000"/>
                            </a:schemeClr>
                          </a:solidFill>
                        </a:rPr>
                        <a:t>Accurate Humidity Levels</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+/- 0.5%</a:t>
                      </a:r>
                    </a:p>
                  </a:txBody>
                  <a:tcPr marL="85177" marR="85177" marT="42588" marB="42588">
                    <a:solidFill>
                      <a:schemeClr val="tx1">
                        <a:lumMod val="65000"/>
                        <a:lumOff val="35000"/>
                      </a:schemeClr>
                    </a:solidFill>
                  </a:tcPr>
                </a:tc>
                <a:extLst>
                  <a:ext uri="{0D108BD9-81ED-4DB2-BD59-A6C34878D82A}">
                    <a16:rowId xmlns:a16="http://schemas.microsoft.com/office/drawing/2014/main" val="1807049427"/>
                  </a:ext>
                </a:extLst>
              </a:tr>
              <a:tr h="643548">
                <a:tc>
                  <a:txBody>
                    <a:bodyPr/>
                    <a:lstStyle/>
                    <a:p>
                      <a:r>
                        <a:rPr lang="en-US" sz="1700">
                          <a:solidFill>
                            <a:schemeClr val="bg1">
                              <a:lumMod val="85000"/>
                            </a:schemeClr>
                          </a:solidFill>
                        </a:rPr>
                        <a:t>Portable Design</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Length  – 18 in.</a:t>
                      </a:r>
                    </a:p>
                    <a:p>
                      <a:r>
                        <a:rPr lang="en-US" sz="1700">
                          <a:solidFill>
                            <a:schemeClr val="bg1">
                              <a:lumMod val="85000"/>
                            </a:schemeClr>
                          </a:solidFill>
                        </a:rPr>
                        <a:t>Width – 10 in. </a:t>
                      </a:r>
                    </a:p>
                    <a:p>
                      <a:r>
                        <a:rPr lang="en-US" sz="1700">
                          <a:solidFill>
                            <a:schemeClr val="bg1">
                              <a:lumMod val="85000"/>
                            </a:schemeClr>
                          </a:solidFill>
                        </a:rPr>
                        <a:t>Height – 8 in.</a:t>
                      </a:r>
                    </a:p>
                  </a:txBody>
                  <a:tcPr marL="85177" marR="85177" marT="42588" marB="42588">
                    <a:solidFill>
                      <a:schemeClr val="tx1">
                        <a:lumMod val="65000"/>
                        <a:lumOff val="35000"/>
                      </a:schemeClr>
                    </a:solidFill>
                  </a:tcPr>
                </a:tc>
                <a:extLst>
                  <a:ext uri="{0D108BD9-81ED-4DB2-BD59-A6C34878D82A}">
                    <a16:rowId xmlns:a16="http://schemas.microsoft.com/office/drawing/2014/main" val="290137422"/>
                  </a:ext>
                </a:extLst>
              </a:tr>
              <a:tr h="643548">
                <a:tc>
                  <a:txBody>
                    <a:bodyPr/>
                    <a:lstStyle/>
                    <a:p>
                      <a:r>
                        <a:rPr lang="en-US" sz="1700">
                          <a:solidFill>
                            <a:schemeClr val="bg1">
                              <a:lumMod val="85000"/>
                            </a:schemeClr>
                          </a:solidFill>
                        </a:rPr>
                        <a:t>Dual Pump </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&lt;70 L/</a:t>
                      </a:r>
                      <a:r>
                        <a:rPr lang="en-US" sz="1700" err="1">
                          <a:solidFill>
                            <a:schemeClr val="bg1">
                              <a:lumMod val="85000"/>
                            </a:schemeClr>
                          </a:solidFill>
                        </a:rPr>
                        <a:t>Hr</a:t>
                      </a:r>
                      <a:r>
                        <a:rPr lang="en-US" sz="1700">
                          <a:solidFill>
                            <a:schemeClr val="bg1">
                              <a:lumMod val="85000"/>
                            </a:schemeClr>
                          </a:solidFill>
                        </a:rPr>
                        <a:t> pump rate</a:t>
                      </a:r>
                    </a:p>
                  </a:txBody>
                  <a:tcPr marL="85177" marR="85177" marT="42588" marB="42588">
                    <a:solidFill>
                      <a:schemeClr val="tx1">
                        <a:lumMod val="65000"/>
                        <a:lumOff val="35000"/>
                      </a:schemeClr>
                    </a:solidFill>
                  </a:tcPr>
                </a:tc>
                <a:extLst>
                  <a:ext uri="{0D108BD9-81ED-4DB2-BD59-A6C34878D82A}">
                    <a16:rowId xmlns:a16="http://schemas.microsoft.com/office/drawing/2014/main" val="2202342210"/>
                  </a:ext>
                </a:extLst>
              </a:tr>
              <a:tr h="643548">
                <a:tc>
                  <a:txBody>
                    <a:bodyPr/>
                    <a:lstStyle/>
                    <a:p>
                      <a:r>
                        <a:rPr lang="en-US" sz="1700">
                          <a:solidFill>
                            <a:schemeClr val="bg1">
                              <a:lumMod val="85000"/>
                            </a:schemeClr>
                          </a:solidFill>
                        </a:rPr>
                        <a:t>Wireless Communication to Webapp</a:t>
                      </a:r>
                    </a:p>
                  </a:txBody>
                  <a:tcPr marL="85177" marR="85177" marT="42588" marB="42588">
                    <a:solidFill>
                      <a:schemeClr val="tx1">
                        <a:lumMod val="65000"/>
                        <a:lumOff val="3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err="1">
                          <a:solidFill>
                            <a:schemeClr val="bg1">
                              <a:lumMod val="85000"/>
                            </a:schemeClr>
                          </a:solidFill>
                        </a:rPr>
                        <a:t>WiFi</a:t>
                      </a:r>
                      <a:r>
                        <a:rPr lang="en-US" sz="1700">
                          <a:solidFill>
                            <a:schemeClr val="bg1">
                              <a:lumMod val="85000"/>
                            </a:schemeClr>
                          </a:solidFill>
                        </a:rPr>
                        <a:t> Connectivity - </a:t>
                      </a:r>
                      <a:r>
                        <a:rPr lang="en-US" sz="1600" b="0" i="0" u="none" strike="noStrike">
                          <a:solidFill>
                            <a:srgbClr val="BDC1C6"/>
                          </a:solidFill>
                          <a:effectLst/>
                          <a:latin typeface="arial" panose="020B0604020202020204" pitchFamily="34" charset="0"/>
                        </a:rPr>
                        <a:t>2.4 GHz ISM</a:t>
                      </a:r>
                      <a:endParaRPr lang="en-US" sz="1700">
                        <a:solidFill>
                          <a:schemeClr val="bg1">
                            <a:lumMod val="85000"/>
                          </a:schemeClr>
                        </a:solidFill>
                      </a:endParaRPr>
                    </a:p>
                  </a:txBody>
                  <a:tcPr marL="85177" marR="85177" marT="42588" marB="42588">
                    <a:solidFill>
                      <a:schemeClr val="tx1">
                        <a:lumMod val="65000"/>
                        <a:lumOff val="35000"/>
                      </a:schemeClr>
                    </a:solidFill>
                  </a:tcPr>
                </a:tc>
                <a:extLst>
                  <a:ext uri="{0D108BD9-81ED-4DB2-BD59-A6C34878D82A}">
                    <a16:rowId xmlns:a16="http://schemas.microsoft.com/office/drawing/2014/main" val="2857061233"/>
                  </a:ext>
                </a:extLst>
              </a:tr>
              <a:tr h="643548">
                <a:tc>
                  <a:txBody>
                    <a:bodyPr/>
                    <a:lstStyle/>
                    <a:p>
                      <a:r>
                        <a:rPr lang="en-US" sz="1700">
                          <a:solidFill>
                            <a:schemeClr val="bg1">
                              <a:lumMod val="85000"/>
                            </a:schemeClr>
                          </a:solidFill>
                        </a:rPr>
                        <a:t>Weather Sealed</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IP01 Baseline Water Resistance </a:t>
                      </a:r>
                    </a:p>
                  </a:txBody>
                  <a:tcPr marL="85177" marR="85177" marT="42588" marB="42588">
                    <a:solidFill>
                      <a:schemeClr val="tx1">
                        <a:lumMod val="65000"/>
                        <a:lumOff val="35000"/>
                      </a:schemeClr>
                    </a:solidFill>
                  </a:tcPr>
                </a:tc>
                <a:extLst>
                  <a:ext uri="{0D108BD9-81ED-4DB2-BD59-A6C34878D82A}">
                    <a16:rowId xmlns:a16="http://schemas.microsoft.com/office/drawing/2014/main" val="3470963414"/>
                  </a:ext>
                </a:extLst>
              </a:tr>
              <a:tr h="643548">
                <a:tc>
                  <a:txBody>
                    <a:bodyPr/>
                    <a:lstStyle/>
                    <a:p>
                      <a:r>
                        <a:rPr lang="en-US" sz="1700">
                          <a:solidFill>
                            <a:schemeClr val="bg1">
                              <a:lumMod val="85000"/>
                            </a:schemeClr>
                          </a:solidFill>
                        </a:rPr>
                        <a:t>Relocatable </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Less than 10 pounds</a:t>
                      </a:r>
                    </a:p>
                  </a:txBody>
                  <a:tcPr marL="85177" marR="85177" marT="42588" marB="42588">
                    <a:solidFill>
                      <a:schemeClr val="tx1">
                        <a:lumMod val="65000"/>
                        <a:lumOff val="35000"/>
                      </a:schemeClr>
                    </a:solidFill>
                  </a:tcPr>
                </a:tc>
                <a:extLst>
                  <a:ext uri="{0D108BD9-81ED-4DB2-BD59-A6C34878D82A}">
                    <a16:rowId xmlns:a16="http://schemas.microsoft.com/office/drawing/2014/main" val="1855937502"/>
                  </a:ext>
                </a:extLst>
              </a:tr>
            </a:tbl>
          </a:graphicData>
        </a:graphic>
      </p:graphicFrame>
      <p:pic>
        <p:nvPicPr>
          <p:cNvPr id="6" name="Audio Recording Apr 15, 2023 at 11:04:16 PM">
            <a:hlinkClick r:id="" action="ppaction://media"/>
            <a:extLst>
              <a:ext uri="{FF2B5EF4-FFF2-40B4-BE49-F238E27FC236}">
                <a16:creationId xmlns:a16="http://schemas.microsoft.com/office/drawing/2014/main" id="{81573445-EFCB-5366-4D6D-51957F3F83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858000"/>
            <a:ext cx="812800" cy="812800"/>
          </a:xfrm>
          <a:prstGeom prst="rect">
            <a:avLst/>
          </a:prstGeom>
        </p:spPr>
      </p:pic>
    </p:spTree>
    <p:extLst>
      <p:ext uri="{BB962C8B-B14F-4D97-AF65-F5344CB8AC3E}">
        <p14:creationId xmlns:p14="http://schemas.microsoft.com/office/powerpoint/2010/main" val="1746414984"/>
      </p:ext>
    </p:extLst>
  </p:cSld>
  <p:clrMapOvr>
    <a:masterClrMapping/>
  </p:clrMapOvr>
  <mc:AlternateContent xmlns:mc="http://schemas.openxmlformats.org/markup-compatibility/2006" xmlns:p14="http://schemas.microsoft.com/office/powerpoint/2010/main">
    <mc:Choice Requires="p14">
      <p:transition spd="slow" p14:dur="2000" advTm="108352"/>
    </mc:Choice>
    <mc:Fallback xmlns="">
      <p:transition spd="slow" advTm="1083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7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FFDE-A578-15E6-D375-BB01039B051E}"/>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Project Approach </a:t>
            </a:r>
          </a:p>
        </p:txBody>
      </p:sp>
      <p:graphicFrame>
        <p:nvGraphicFramePr>
          <p:cNvPr id="5" name="Content Placeholder 2">
            <a:extLst>
              <a:ext uri="{FF2B5EF4-FFF2-40B4-BE49-F238E27FC236}">
                <a16:creationId xmlns:a16="http://schemas.microsoft.com/office/drawing/2014/main" id="{596E0825-9818-D1F7-19B0-123FDFD6341D}"/>
              </a:ext>
            </a:extLst>
          </p:cNvPr>
          <p:cNvGraphicFramePr>
            <a:graphicFrameLocks noGrp="1"/>
          </p:cNvGraphicFramePr>
          <p:nvPr>
            <p:ph idx="1"/>
            <p:extLst>
              <p:ext uri="{D42A27DB-BD31-4B8C-83A1-F6EECF244321}">
                <p14:modId xmlns:p14="http://schemas.microsoft.com/office/powerpoint/2010/main" val="109618382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descr="A person with a mustache&#10;&#10;Description automatically generated with medium confidence">
            <a:extLst>
              <a:ext uri="{FF2B5EF4-FFF2-40B4-BE49-F238E27FC236}">
                <a16:creationId xmlns:a16="http://schemas.microsoft.com/office/drawing/2014/main" id="{3A0347F0-48C2-AE1F-8409-BE7E2557015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266751" cy="1688641"/>
          </a:xfrm>
          <a:prstGeom prst="rect">
            <a:avLst/>
          </a:prstGeom>
        </p:spPr>
      </p:pic>
      <p:pic>
        <p:nvPicPr>
          <p:cNvPr id="4" name="Recorded Sound">
            <a:hlinkClick r:id="" action="ppaction://media"/>
            <a:extLst>
              <a:ext uri="{FF2B5EF4-FFF2-40B4-BE49-F238E27FC236}">
                <a16:creationId xmlns:a16="http://schemas.microsoft.com/office/drawing/2014/main" id="{2EF86241-A18D-17B2-F3AF-D285C2590CF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444248" y="6248400"/>
            <a:ext cx="609600" cy="609600"/>
          </a:xfrm>
          <a:prstGeom prst="rect">
            <a:avLst/>
          </a:prstGeom>
        </p:spPr>
      </p:pic>
    </p:spTree>
    <p:extLst>
      <p:ext uri="{BB962C8B-B14F-4D97-AF65-F5344CB8AC3E}">
        <p14:creationId xmlns:p14="http://schemas.microsoft.com/office/powerpoint/2010/main" val="4155621420"/>
      </p:ext>
    </p:extLst>
  </p:cSld>
  <p:clrMapOvr>
    <a:masterClrMapping/>
  </p:clrMapOvr>
  <mc:AlternateContent xmlns:mc="http://schemas.openxmlformats.org/markup-compatibility/2006" xmlns:p14="http://schemas.microsoft.com/office/powerpoint/2010/main">
    <mc:Choice Requires="p14">
      <p:transition spd="slow" p14:dur="2000" advTm="36440"/>
    </mc:Choice>
    <mc:Fallback xmlns="">
      <p:transition spd="slow" advTm="36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975E-5F40-BA62-C3A0-6BD96C7AD912}"/>
              </a:ext>
            </a:extLst>
          </p:cNvPr>
          <p:cNvSpPr>
            <a:spLocks noGrp="1"/>
          </p:cNvSpPr>
          <p:nvPr>
            <p:ph type="title"/>
          </p:nvPr>
        </p:nvSpPr>
        <p:spPr>
          <a:xfrm>
            <a:off x="1156851" y="637762"/>
            <a:ext cx="9888496" cy="900131"/>
          </a:xfrm>
        </p:spPr>
        <p:txBody>
          <a:bodyPr anchor="t">
            <a:normAutofit/>
          </a:bodyPr>
          <a:lstStyle/>
          <a:p>
            <a:r>
              <a:rPr lang="en-US" sz="4000"/>
              <a:t>Project Constraints</a:t>
            </a:r>
          </a:p>
        </p:txBody>
      </p:sp>
      <p:graphicFrame>
        <p:nvGraphicFramePr>
          <p:cNvPr id="7" name="Content Placeholder 2">
            <a:extLst>
              <a:ext uri="{FF2B5EF4-FFF2-40B4-BE49-F238E27FC236}">
                <a16:creationId xmlns:a16="http://schemas.microsoft.com/office/drawing/2014/main" id="{EDCF3F7F-0DC0-207D-D387-F4965A8B295C}"/>
              </a:ext>
            </a:extLst>
          </p:cNvPr>
          <p:cNvGraphicFramePr>
            <a:graphicFrameLocks noGrp="1"/>
          </p:cNvGraphicFramePr>
          <p:nvPr>
            <p:ph idx="1"/>
          </p:nvPr>
        </p:nvGraphicFramePr>
        <p:xfrm>
          <a:off x="1155548" y="2217343"/>
          <a:ext cx="9880893" cy="42624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person with a mustache&#10;&#10;Description automatically generated with medium confidence">
            <a:extLst>
              <a:ext uri="{FF2B5EF4-FFF2-40B4-BE49-F238E27FC236}">
                <a16:creationId xmlns:a16="http://schemas.microsoft.com/office/drawing/2014/main" id="{60191444-0F0E-FBB7-7E65-C63162D879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5" name="Recorded Sound">
            <a:hlinkClick r:id="" action="ppaction://media"/>
            <a:extLst>
              <a:ext uri="{FF2B5EF4-FFF2-40B4-BE49-F238E27FC236}">
                <a16:creationId xmlns:a16="http://schemas.microsoft.com/office/drawing/2014/main" id="{56ACF2AC-7BFC-4A56-322A-DB022C04B6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02532" y="6174972"/>
            <a:ext cx="609600" cy="609600"/>
          </a:xfrm>
          <a:prstGeom prst="rect">
            <a:avLst/>
          </a:prstGeom>
        </p:spPr>
      </p:pic>
    </p:spTree>
    <p:extLst>
      <p:ext uri="{BB962C8B-B14F-4D97-AF65-F5344CB8AC3E}">
        <p14:creationId xmlns:p14="http://schemas.microsoft.com/office/powerpoint/2010/main" val="250020723"/>
      </p:ext>
    </p:extLst>
  </p:cSld>
  <p:clrMapOvr>
    <a:masterClrMapping/>
  </p:clrMapOvr>
  <mc:AlternateContent xmlns:mc="http://schemas.openxmlformats.org/markup-compatibility/2006" xmlns:p14="http://schemas.microsoft.com/office/powerpoint/2010/main">
    <mc:Choice Requires="p14">
      <p:transition spd="slow" p14:dur="2000" advTm="44637"/>
    </mc:Choice>
    <mc:Fallback xmlns="">
      <p:transition spd="slow" advTm="44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9D65-03F7-C868-6C70-F2BC9853422F}"/>
              </a:ext>
            </a:extLst>
          </p:cNvPr>
          <p:cNvSpPr>
            <a:spLocks noGrp="1"/>
          </p:cNvSpPr>
          <p:nvPr>
            <p:ph type="title"/>
          </p:nvPr>
        </p:nvSpPr>
        <p:spPr>
          <a:xfrm>
            <a:off x="841248" y="510047"/>
            <a:ext cx="3300984" cy="1645920"/>
          </a:xfrm>
        </p:spPr>
        <p:txBody>
          <a:bodyPr vert="horz" lIns="91440" tIns="45720" rIns="91440" bIns="45720" rtlCol="0">
            <a:normAutofit/>
          </a:bodyPr>
          <a:lstStyle/>
          <a:p>
            <a:r>
              <a:rPr lang="en-US" sz="2800"/>
              <a:t>Physical Build Overview</a:t>
            </a:r>
          </a:p>
        </p:txBody>
      </p:sp>
      <p:sp>
        <p:nvSpPr>
          <p:cNvPr id="22" name="Content Placeholder 21">
            <a:extLst>
              <a:ext uri="{FF2B5EF4-FFF2-40B4-BE49-F238E27FC236}">
                <a16:creationId xmlns:a16="http://schemas.microsoft.com/office/drawing/2014/main" id="{DFBAA405-A8F6-CA92-5CC3-16A70F2CB6D4}"/>
              </a:ext>
            </a:extLst>
          </p:cNvPr>
          <p:cNvSpPr>
            <a:spLocks noGrp="1"/>
          </p:cNvSpPr>
          <p:nvPr>
            <p:ph idx="1"/>
          </p:nvPr>
        </p:nvSpPr>
        <p:spPr>
          <a:xfrm>
            <a:off x="4581144" y="510047"/>
            <a:ext cx="6858000" cy="1645920"/>
          </a:xfrm>
        </p:spPr>
        <p:txBody>
          <a:bodyPr anchor="ctr">
            <a:normAutofit/>
          </a:bodyPr>
          <a:lstStyle/>
          <a:p>
            <a:r>
              <a:rPr lang="en-US" sz="1700"/>
              <a:t>IP01 Waterproof Rating </a:t>
            </a:r>
          </a:p>
          <a:p>
            <a:r>
              <a:rPr lang="en-US" sz="1700"/>
              <a:t>Secured from the outside in</a:t>
            </a:r>
          </a:p>
          <a:p>
            <a:r>
              <a:rPr lang="en-US" sz="1700"/>
              <a:t>Removable Drip tray beneath the upper 6-inch compartment </a:t>
            </a:r>
          </a:p>
          <a:p>
            <a:r>
              <a:rPr lang="en-US" sz="1700"/>
              <a:t>Reinforced bottom corners for maximized durability </a:t>
            </a:r>
          </a:p>
        </p:txBody>
      </p:sp>
      <p:pic>
        <p:nvPicPr>
          <p:cNvPr id="9" name="Picture 8" descr="A plant in a pot&#10;&#10;Description automatically generated with low confidence">
            <a:extLst>
              <a:ext uri="{FF2B5EF4-FFF2-40B4-BE49-F238E27FC236}">
                <a16:creationId xmlns:a16="http://schemas.microsoft.com/office/drawing/2014/main" id="{4AE32E08-4628-D19B-2D38-E00BE139A3A1}"/>
              </a:ext>
            </a:extLst>
          </p:cNvPr>
          <p:cNvPicPr>
            <a:picLocks noChangeAspect="1"/>
          </p:cNvPicPr>
          <p:nvPr/>
        </p:nvPicPr>
        <p:blipFill rotWithShape="1">
          <a:blip r:embed="rId5">
            <a:extLst>
              <a:ext uri="{28A0092B-C50C-407E-A947-70E740481C1C}">
                <a14:useLocalDpi xmlns:a14="http://schemas.microsoft.com/office/drawing/2010/main" val="0"/>
              </a:ext>
            </a:extLst>
          </a:blip>
          <a:srcRect l="2231" t="9169" r="11325" b="11716"/>
          <a:stretch/>
        </p:blipFill>
        <p:spPr>
          <a:xfrm rot="5400000">
            <a:off x="2791705" y="3172187"/>
            <a:ext cx="3653553" cy="2507862"/>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indoor&#10;&#10;Description automatically generated">
            <a:extLst>
              <a:ext uri="{FF2B5EF4-FFF2-40B4-BE49-F238E27FC236}">
                <a16:creationId xmlns:a16="http://schemas.microsoft.com/office/drawing/2014/main" id="{8344DA49-2E25-CDC8-91F7-FFC7AB75EEFA}"/>
              </a:ext>
            </a:extLst>
          </p:cNvPr>
          <p:cNvPicPr>
            <a:picLocks noChangeAspect="1"/>
          </p:cNvPicPr>
          <p:nvPr/>
        </p:nvPicPr>
        <p:blipFill rotWithShape="1">
          <a:blip r:embed="rId6">
            <a:extLst>
              <a:ext uri="{28A0092B-C50C-407E-A947-70E740481C1C}">
                <a14:useLocalDpi xmlns:a14="http://schemas.microsoft.com/office/drawing/2010/main" val="0"/>
              </a:ext>
            </a:extLst>
          </a:blip>
          <a:srcRect r="3712" b="2"/>
          <a:stretch/>
        </p:blipFill>
        <p:spPr>
          <a:xfrm rot="5400000">
            <a:off x="-114426" y="3008798"/>
            <a:ext cx="3639312" cy="2834640"/>
          </a:xfrm>
          <a:prstGeom prst="rect">
            <a:avLst/>
          </a:prstGeom>
        </p:spPr>
      </p:pic>
      <p:pic>
        <p:nvPicPr>
          <p:cNvPr id="7" name="Picture 6" descr="A picture containing indoor, wooden, plant, wood&#10;&#10;Description automatically generated">
            <a:extLst>
              <a:ext uri="{FF2B5EF4-FFF2-40B4-BE49-F238E27FC236}">
                <a16:creationId xmlns:a16="http://schemas.microsoft.com/office/drawing/2014/main" id="{7052E910-C1D9-1C66-81BA-8AB82A0FC6D8}"/>
              </a:ext>
            </a:extLst>
          </p:cNvPr>
          <p:cNvPicPr>
            <a:picLocks noChangeAspect="1"/>
          </p:cNvPicPr>
          <p:nvPr/>
        </p:nvPicPr>
        <p:blipFill rotWithShape="1">
          <a:blip r:embed="rId7">
            <a:extLst>
              <a:ext uri="{28A0092B-C50C-407E-A947-70E740481C1C}">
                <a14:useLocalDpi xmlns:a14="http://schemas.microsoft.com/office/drawing/2010/main" val="0"/>
              </a:ext>
            </a:extLst>
          </a:blip>
          <a:srcRect r="3712" b="2"/>
          <a:stretch/>
        </p:blipFill>
        <p:spPr>
          <a:xfrm rot="5400000">
            <a:off x="8708136" y="3008798"/>
            <a:ext cx="3639312" cy="2834640"/>
          </a:xfrm>
          <a:prstGeom prst="rect">
            <a:avLst/>
          </a:prstGeom>
        </p:spPr>
      </p:pic>
      <p:pic>
        <p:nvPicPr>
          <p:cNvPr id="12" name="Content Placeholder 4" descr="A picture containing blue, cement&#10;&#10;Description automatically generated">
            <a:extLst>
              <a:ext uri="{FF2B5EF4-FFF2-40B4-BE49-F238E27FC236}">
                <a16:creationId xmlns:a16="http://schemas.microsoft.com/office/drawing/2014/main" id="{964FDC59-4F81-0683-CA7B-110135AA3E31}"/>
              </a:ext>
            </a:extLst>
          </p:cNvPr>
          <p:cNvPicPr>
            <a:picLocks noChangeAspect="1"/>
          </p:cNvPicPr>
          <p:nvPr/>
        </p:nvPicPr>
        <p:blipFill rotWithShape="1">
          <a:blip r:embed="rId8">
            <a:extLst>
              <a:ext uri="{28A0092B-C50C-407E-A947-70E740481C1C}">
                <a14:useLocalDpi xmlns:a14="http://schemas.microsoft.com/office/drawing/2010/main" val="0"/>
              </a:ext>
            </a:extLst>
          </a:blip>
          <a:srcRect r="3712" b="2"/>
          <a:stretch/>
        </p:blipFill>
        <p:spPr>
          <a:xfrm rot="5400000">
            <a:off x="5753100" y="3001700"/>
            <a:ext cx="3639312" cy="2834640"/>
          </a:xfrm>
          <a:prstGeom prst="rect">
            <a:avLst/>
          </a:prstGeom>
        </p:spPr>
      </p:pic>
      <p:pic>
        <p:nvPicPr>
          <p:cNvPr id="13" name="Audio Recording Apr 17, 2023 at 4:44:33 PM">
            <a:hlinkClick r:id="" action="ppaction://media"/>
            <a:extLst>
              <a:ext uri="{FF2B5EF4-FFF2-40B4-BE49-F238E27FC236}">
                <a16:creationId xmlns:a16="http://schemas.microsoft.com/office/drawing/2014/main" id="{E3472C96-2F97-6822-9AC6-F9FD4C5670B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38712" y="6757713"/>
            <a:ext cx="812800" cy="812800"/>
          </a:xfrm>
          <a:prstGeom prst="rect">
            <a:avLst/>
          </a:prstGeom>
        </p:spPr>
      </p:pic>
    </p:spTree>
    <p:extLst>
      <p:ext uri="{BB962C8B-B14F-4D97-AF65-F5344CB8AC3E}">
        <p14:creationId xmlns:p14="http://schemas.microsoft.com/office/powerpoint/2010/main" val="325929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0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D8DC-06C5-B29D-5B41-82DA76F79EAF}"/>
              </a:ext>
            </a:extLst>
          </p:cNvPr>
          <p:cNvSpPr>
            <a:spLocks noGrp="1"/>
          </p:cNvSpPr>
          <p:nvPr>
            <p:ph type="title"/>
          </p:nvPr>
        </p:nvSpPr>
        <p:spPr/>
        <p:txBody>
          <a:bodyPr/>
          <a:lstStyle/>
          <a:p>
            <a:r>
              <a:rPr lang="en-US"/>
              <a:t>Waterproofing to IP01 Standards</a:t>
            </a:r>
          </a:p>
        </p:txBody>
      </p:sp>
      <p:graphicFrame>
        <p:nvGraphicFramePr>
          <p:cNvPr id="11" name="Content Placeholder 2">
            <a:extLst>
              <a:ext uri="{FF2B5EF4-FFF2-40B4-BE49-F238E27FC236}">
                <a16:creationId xmlns:a16="http://schemas.microsoft.com/office/drawing/2014/main" id="{050E3030-968A-6E5D-3DE1-F1FC16B8AB7A}"/>
              </a:ext>
            </a:extLst>
          </p:cNvPr>
          <p:cNvGraphicFramePr>
            <a:graphicFrameLocks noGrp="1"/>
          </p:cNvGraphicFramePr>
          <p:nvPr>
            <p:ph idx="1"/>
            <p:extLst>
              <p:ext uri="{D42A27DB-BD31-4B8C-83A1-F6EECF244321}">
                <p14:modId xmlns:p14="http://schemas.microsoft.com/office/powerpoint/2010/main" val="3438525295"/>
              </p:ext>
            </p:extLst>
          </p:nvPr>
        </p:nvGraphicFramePr>
        <p:xfrm>
          <a:off x="575663" y="1825625"/>
          <a:ext cx="6577355"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83622454-AB95-4597-5010-D8DE19D000AF}"/>
              </a:ext>
            </a:extLst>
          </p:cNvPr>
          <p:cNvPicPr>
            <a:picLocks noChangeAspect="1"/>
          </p:cNvPicPr>
          <p:nvPr/>
        </p:nvPicPr>
        <p:blipFill>
          <a:blip r:embed="rId10"/>
          <a:stretch>
            <a:fillRect/>
          </a:stretch>
        </p:blipFill>
        <p:spPr>
          <a:xfrm>
            <a:off x="7692033" y="2053766"/>
            <a:ext cx="4021913" cy="2108632"/>
          </a:xfrm>
          <a:prstGeom prst="rect">
            <a:avLst/>
          </a:prstGeom>
          <a:ln>
            <a:solidFill>
              <a:schemeClr val="tx1">
                <a:lumMod val="85000"/>
                <a:lumOff val="15000"/>
              </a:schemeClr>
            </a:solidFill>
          </a:ln>
          <a:effectLst>
            <a:outerShdw blurRad="50800" dist="38100" dir="2700000" algn="tl" rotWithShape="0">
              <a:prstClr val="black">
                <a:alpha val="40000"/>
              </a:prstClr>
            </a:outerShdw>
          </a:effectLst>
        </p:spPr>
      </p:pic>
      <p:pic>
        <p:nvPicPr>
          <p:cNvPr id="9" name="Picture 8" descr="A person with a mustache&#10;&#10;Description automatically generated with medium confidence">
            <a:extLst>
              <a:ext uri="{FF2B5EF4-FFF2-40B4-BE49-F238E27FC236}">
                <a16:creationId xmlns:a16="http://schemas.microsoft.com/office/drawing/2014/main" id="{90AC7B55-B8FE-E536-331C-CC6D9DA6507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5249" y="2047"/>
            <a:ext cx="1266751" cy="1688641"/>
          </a:xfrm>
          <a:prstGeom prst="rect">
            <a:avLst/>
          </a:prstGeom>
        </p:spPr>
      </p:pic>
      <p:pic>
        <p:nvPicPr>
          <p:cNvPr id="10" name="Audio Recording Apr 17, 2023 at 4:52:58 PM">
            <a:hlinkClick r:id="" action="ppaction://media"/>
            <a:extLst>
              <a:ext uri="{FF2B5EF4-FFF2-40B4-BE49-F238E27FC236}">
                <a16:creationId xmlns:a16="http://schemas.microsoft.com/office/drawing/2014/main" id="{65B803AC-A748-915A-E05C-0E17CF3B859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58624" y="6843872"/>
            <a:ext cx="812800" cy="812800"/>
          </a:xfrm>
          <a:prstGeom prst="rect">
            <a:avLst/>
          </a:prstGeom>
        </p:spPr>
      </p:pic>
    </p:spTree>
    <p:extLst>
      <p:ext uri="{BB962C8B-B14F-4D97-AF65-F5344CB8AC3E}">
        <p14:creationId xmlns:p14="http://schemas.microsoft.com/office/powerpoint/2010/main" val="211974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8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45</Slides>
  <Notes>26</Notes>
  <HiddenSlides>11</HiddenSlide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Office Theme</vt:lpstr>
      <vt:lpstr>office theme</vt:lpstr>
      <vt:lpstr>SMART Garden Automated Indoor Gardening System </vt:lpstr>
      <vt:lpstr>Introduction</vt:lpstr>
      <vt:lpstr>Motivation</vt:lpstr>
      <vt:lpstr>Key Goals</vt:lpstr>
      <vt:lpstr>SMART Garden Requirements and Specifications</vt:lpstr>
      <vt:lpstr>Project Approach </vt:lpstr>
      <vt:lpstr>Project Constraints</vt:lpstr>
      <vt:lpstr>Physical Build Overview</vt:lpstr>
      <vt:lpstr>Waterproofing to IP01 Standards</vt:lpstr>
      <vt:lpstr>Development board Comparison and Selection</vt:lpstr>
      <vt:lpstr>Arduino Uno</vt:lpstr>
      <vt:lpstr>Raspberry Pi</vt:lpstr>
      <vt:lpstr>The Arduino Uno was selected </vt:lpstr>
      <vt:lpstr>Tube Attachment Process</vt:lpstr>
      <vt:lpstr>Lauren's Section</vt:lpstr>
      <vt:lpstr>Power Schematic</vt:lpstr>
      <vt:lpstr>Microcontroller</vt:lpstr>
      <vt:lpstr>Temperature and Humidity Sensor</vt:lpstr>
      <vt:lpstr>Temperature and Humidity Sensor</vt:lpstr>
      <vt:lpstr>Soil Moisture Sensor</vt:lpstr>
      <vt:lpstr>Soil Moisture Sensor</vt:lpstr>
      <vt:lpstr>UV Sensor</vt:lpstr>
      <vt:lpstr>2-Channel Relay</vt:lpstr>
      <vt:lpstr>Finalized Schematic and PCB Board Design</vt:lpstr>
      <vt:lpstr>Original Schematic and PCB Board Design</vt:lpstr>
      <vt:lpstr>Known limitations/current problems?</vt:lpstr>
      <vt:lpstr>Kevin’s Section</vt:lpstr>
      <vt:lpstr>Kevin’s report topics for contribution ideas </vt:lpstr>
      <vt:lpstr>Design – Side View</vt:lpstr>
      <vt:lpstr>Design – Top View</vt:lpstr>
      <vt:lpstr>Design – Initial Mock up</vt:lpstr>
      <vt:lpstr>Design Justification</vt:lpstr>
      <vt:lpstr>Power Source</vt:lpstr>
      <vt:lpstr>Standards Used</vt:lpstr>
      <vt:lpstr>Software Used</vt:lpstr>
      <vt:lpstr>User interface</vt:lpstr>
      <vt:lpstr>Wireless Communication Method</vt:lpstr>
      <vt:lpstr>WiFi Serial Transceiver </vt:lpstr>
      <vt:lpstr>PowerPoint Presentation</vt:lpstr>
      <vt:lpstr>WiFi Serial Transceiver </vt:lpstr>
      <vt:lpstr>GANTT SLIDE HERE</vt:lpstr>
      <vt:lpstr>Budget</vt:lpstr>
      <vt:lpstr>Soil Moisture Level Equation</vt:lpstr>
      <vt:lpstr>Future Works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dc:title>
  <dc:creator/>
  <cp:revision>368</cp:revision>
  <dcterms:created xsi:type="dcterms:W3CDTF">2023-04-17T14:23:34Z</dcterms:created>
  <dcterms:modified xsi:type="dcterms:W3CDTF">2023-04-24T21:31:10Z</dcterms:modified>
</cp:coreProperties>
</file>